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Lst>
  <p:notesMasterIdLst>
    <p:notesMasterId r:id="rId40"/>
  </p:notesMasterIdLst>
  <p:sldIdLst>
    <p:sldId id="290" r:id="rId5"/>
    <p:sldId id="294" r:id="rId6"/>
    <p:sldId id="291" r:id="rId7"/>
    <p:sldId id="292" r:id="rId8"/>
    <p:sldId id="293" r:id="rId9"/>
    <p:sldId id="263" r:id="rId10"/>
    <p:sldId id="295" r:id="rId11"/>
    <p:sldId id="297" r:id="rId12"/>
    <p:sldId id="296" r:id="rId13"/>
    <p:sldId id="264"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62" r:id="rId33"/>
    <p:sldId id="256" r:id="rId34"/>
    <p:sldId id="257" r:id="rId35"/>
    <p:sldId id="258" r:id="rId36"/>
    <p:sldId id="259" r:id="rId37"/>
    <p:sldId id="260" r:id="rId38"/>
    <p:sldId id="261" r:id="rId3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60" d="100"/>
          <a:sy n="160" d="100"/>
        </p:scale>
        <p:origin x="-21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7F6012-32C8-465E-9535-EC4A1BD6083F}" type="datetimeFigureOut">
              <a:rPr lang="it-IT" smtClean="0"/>
              <a:pPr/>
              <a:t>30/11/16</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09B672-56EF-4734-8BFA-D20D1E88D617}" type="slidenum">
              <a:rPr lang="it-IT" smtClean="0"/>
              <a:pPr/>
              <a:t>‹n.›</a:t>
            </a:fld>
            <a:endParaRPr lang="it-IT"/>
          </a:p>
        </p:txBody>
      </p:sp>
    </p:spTree>
    <p:extLst>
      <p:ext uri="{BB962C8B-B14F-4D97-AF65-F5344CB8AC3E}">
        <p14:creationId xmlns:p14="http://schemas.microsoft.com/office/powerpoint/2010/main" val="1748556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Sequeri</a:t>
            </a:r>
            <a:endParaRPr lang="it-IT" dirty="0"/>
          </a:p>
        </p:txBody>
      </p:sp>
      <p:sp>
        <p:nvSpPr>
          <p:cNvPr id="4" name="Segnaposto numero diapositiva 3"/>
          <p:cNvSpPr>
            <a:spLocks noGrp="1"/>
          </p:cNvSpPr>
          <p:nvPr>
            <p:ph type="sldNum" sz="quarter" idx="10"/>
          </p:nvPr>
        </p:nvSpPr>
        <p:spPr/>
        <p:txBody>
          <a:bodyPr/>
          <a:lstStyle/>
          <a:p>
            <a:fld id="{4BD9FDC4-04D9-40CF-B12F-624BE9AD1F96}" type="slidenum">
              <a:rPr lang="it-IT" smtClean="0">
                <a:solidFill>
                  <a:prstClr val="black"/>
                </a:solidFill>
              </a:rPr>
              <a:pPr/>
              <a:t>17</a:t>
            </a:fld>
            <a:endParaRPr lang="it-IT">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0" i="0" u="none" strike="noStrike" cap="none" normalizeH="0" baseline="0" dirty="0" smtClean="0">
                <a:ln>
                  <a:noFill/>
                </a:ln>
                <a:solidFill>
                  <a:schemeClr val="accent1">
                    <a:lumMod val="20000"/>
                    <a:lumOff val="80000"/>
                  </a:schemeClr>
                </a:solidFill>
                <a:effectLst/>
                <a:latin typeface="Calibri" pitchFamily="34" charset="0"/>
                <a:ea typeface="Calibri" pitchFamily="34" charset="0"/>
                <a:cs typeface="Times New Roman" pitchFamily="18" charset="0"/>
              </a:rPr>
              <a:t>(Benedizionale, 601)</a:t>
            </a:r>
            <a:endParaRPr kumimoji="0" lang="it-IT" sz="1200" b="0" i="0" u="none" strike="noStrike" cap="none" normalizeH="0" baseline="0" dirty="0" smtClean="0">
              <a:ln>
                <a:noFill/>
              </a:ln>
              <a:solidFill>
                <a:schemeClr val="accent1">
                  <a:lumMod val="20000"/>
                  <a:lumOff val="80000"/>
                </a:schemeClr>
              </a:solidFill>
              <a:effectLst/>
              <a:latin typeface="Arial" pitchFamily="34" charset="0"/>
              <a:cs typeface="Arial" pitchFamily="34" charset="0"/>
            </a:endParaRPr>
          </a:p>
          <a:p>
            <a:endParaRPr lang="it-IT" dirty="0"/>
          </a:p>
        </p:txBody>
      </p:sp>
      <p:sp>
        <p:nvSpPr>
          <p:cNvPr id="4" name="Segnaposto numero diapositiva 3"/>
          <p:cNvSpPr>
            <a:spLocks noGrp="1"/>
          </p:cNvSpPr>
          <p:nvPr>
            <p:ph type="sldNum" sz="quarter" idx="10"/>
          </p:nvPr>
        </p:nvSpPr>
        <p:spPr/>
        <p:txBody>
          <a:bodyPr/>
          <a:lstStyle/>
          <a:p>
            <a:fld id="{99D02CD9-C32A-4523-BFA6-25EA51ADA26F}" type="slidenum">
              <a:rPr lang="it-IT" smtClean="0">
                <a:solidFill>
                  <a:prstClr val="black"/>
                </a:solidFill>
              </a:rPr>
              <a:pPr/>
              <a:t>28</a:t>
            </a:fld>
            <a:endParaRPr lang="it-IT">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Triangolo isosce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olo 7"/>
          <p:cNvSpPr>
            <a:spLocks noGrp="1"/>
          </p:cNvSpPr>
          <p:nvPr>
            <p:ph type="ctrTitle"/>
          </p:nvPr>
        </p:nvSpPr>
        <p:spPr>
          <a:xfrm>
            <a:off x="540544" y="776288"/>
            <a:ext cx="8062912" cy="1470025"/>
          </a:xfrm>
        </p:spPr>
        <p:txBody>
          <a:bodyPr anchor="b">
            <a:normAutofit/>
          </a:bodyPr>
          <a:lstStyle>
            <a:lvl1pPr algn="r">
              <a:defRPr sz="4400"/>
            </a:lvl1pPr>
          </a:lstStyle>
          <a:p>
            <a:r>
              <a:rPr kumimoji="0" lang="it-IT" smtClean="0"/>
              <a:t>Fare clic per modificare lo stile del titolo</a:t>
            </a:r>
            <a:endParaRPr kumimoji="0" lang="en-US"/>
          </a:p>
        </p:txBody>
      </p:sp>
      <p:sp>
        <p:nvSpPr>
          <p:cNvPr id="9" name="Sottotitolo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Segnaposto data 27"/>
          <p:cNvSpPr>
            <a:spLocks noGrp="1"/>
          </p:cNvSpPr>
          <p:nvPr>
            <p:ph type="dt" sz="half" idx="10"/>
          </p:nvPr>
        </p:nvSpPr>
        <p:spPr>
          <a:xfrm>
            <a:off x="1371600" y="6012656"/>
            <a:ext cx="5791200" cy="365125"/>
          </a:xfrm>
        </p:spPr>
        <p:txBody>
          <a:bodyPr tIns="0" bIns="0" anchor="t"/>
          <a:lstStyle>
            <a:lvl1pPr algn="r">
              <a:defRPr sz="1000"/>
            </a:lvl1pPr>
          </a:lstStyle>
          <a:p>
            <a:fld id="{4B6055F8-1D02-4417-9241-55C834FD9970}" type="datetimeFigureOut">
              <a:rPr lang="it-IT" smtClean="0">
                <a:solidFill>
                  <a:prstClr val="white"/>
                </a:solidFill>
              </a:rPr>
              <a:pPr/>
              <a:t>30/11/16</a:t>
            </a:fld>
            <a:endParaRPr lang="it-IT">
              <a:solidFill>
                <a:prstClr val="white"/>
              </a:solidFill>
            </a:endParaRPr>
          </a:p>
        </p:txBody>
      </p:sp>
      <p:sp>
        <p:nvSpPr>
          <p:cNvPr id="17" name="Segnaposto piè di pagina 16"/>
          <p:cNvSpPr>
            <a:spLocks noGrp="1"/>
          </p:cNvSpPr>
          <p:nvPr>
            <p:ph type="ftr" sz="quarter" idx="11"/>
          </p:nvPr>
        </p:nvSpPr>
        <p:spPr>
          <a:xfrm>
            <a:off x="1371600" y="5650704"/>
            <a:ext cx="5791200" cy="365125"/>
          </a:xfrm>
        </p:spPr>
        <p:txBody>
          <a:bodyPr tIns="0" bIns="0" anchor="b"/>
          <a:lstStyle>
            <a:lvl1pPr algn="r">
              <a:defRPr sz="1100"/>
            </a:lvl1pPr>
          </a:lstStyle>
          <a:p>
            <a:endParaRPr lang="it-IT">
              <a:solidFill>
                <a:prstClr val="white"/>
              </a:solidFill>
            </a:endParaRPr>
          </a:p>
        </p:txBody>
      </p:sp>
      <p:sp>
        <p:nvSpPr>
          <p:cNvPr id="29" name="Segnaposto numero diapositiva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007B441-5312-499D-93C3-6E37886527FA}" type="slidenum">
              <a:rPr lang="it-IT" smtClean="0"/>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67494"/>
            <a:ext cx="8229600" cy="1399032"/>
          </a:xfrm>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457200" y="1882808"/>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a:xfrm>
            <a:off x="4791456" y="6480048"/>
            <a:ext cx="2133600" cy="301752"/>
          </a:xfrm>
        </p:spPr>
        <p:txBody>
          <a:bodyPr/>
          <a:lstStyle/>
          <a:p>
            <a:fld id="{4B6055F8-1D02-4417-9241-55C834FD9970}" type="datetimeFigureOut">
              <a:rPr lang="it-IT" smtClean="0">
                <a:solidFill>
                  <a:prstClr val="white"/>
                </a:solidFill>
              </a:rPr>
              <a:pPr/>
              <a:t>30/11/16</a:t>
            </a:fld>
            <a:endParaRPr lang="it-IT">
              <a:solidFill>
                <a:prstClr val="white"/>
              </a:solidFill>
            </a:endParaRPr>
          </a:p>
        </p:txBody>
      </p:sp>
      <p:sp>
        <p:nvSpPr>
          <p:cNvPr id="5" name="Segnaposto piè di pagina 4"/>
          <p:cNvSpPr>
            <a:spLocks noGrp="1"/>
          </p:cNvSpPr>
          <p:nvPr>
            <p:ph type="ftr" sz="quarter" idx="11"/>
          </p:nvPr>
        </p:nvSpPr>
        <p:spPr>
          <a:xfrm>
            <a:off x="457200" y="6480969"/>
            <a:ext cx="4260056" cy="300831"/>
          </a:xfrm>
        </p:spPr>
        <p:txBody>
          <a:bodyPr/>
          <a:lstStyle/>
          <a:p>
            <a:endParaRPr lang="it-IT">
              <a:solidFill>
                <a:prstClr val="white"/>
              </a:solidFill>
            </a:endParaRPr>
          </a:p>
        </p:txBody>
      </p:sp>
      <p:sp>
        <p:nvSpPr>
          <p:cNvPr id="6" name="Segnaposto numero diapositiva 5"/>
          <p:cNvSpPr>
            <a:spLocks noGrp="1"/>
          </p:cNvSpPr>
          <p:nvPr>
            <p:ph type="sldNum" sz="quarter" idx="12"/>
          </p:nvPr>
        </p:nvSpPr>
        <p:spPr/>
        <p:txBody>
          <a:bodyPr/>
          <a:lstStyle/>
          <a:p>
            <a:fld id="{B007B441-5312-499D-93C3-6E37886527FA}" type="slidenum">
              <a:rPr lang="it-IT" smtClean="0">
                <a:solidFill>
                  <a:prstClr val="white"/>
                </a:solidFill>
              </a:rPr>
              <a:pPr/>
              <a:t>‹n.›</a:t>
            </a:fld>
            <a:endParaRPr lang="it-IT">
              <a:solidFill>
                <a:prstClr val="white"/>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9" name="Triangolo rettangolo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riangolo isosce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4" name="Segnaposto data 3"/>
          <p:cNvSpPr>
            <a:spLocks noGrp="1"/>
          </p:cNvSpPr>
          <p:nvPr>
            <p:ph type="dt" sz="half" idx="10"/>
          </p:nvPr>
        </p:nvSpPr>
        <p:spPr>
          <a:xfrm>
            <a:off x="6955632" y="6477000"/>
            <a:ext cx="2133600" cy="304800"/>
          </a:xfrm>
        </p:spPr>
        <p:txBody>
          <a:bodyPr/>
          <a:lstStyle/>
          <a:p>
            <a:fld id="{4B6055F8-1D02-4417-9241-55C834FD9970}" type="datetimeFigureOut">
              <a:rPr lang="it-IT" smtClean="0">
                <a:solidFill>
                  <a:prstClr val="white"/>
                </a:solidFill>
              </a:rPr>
              <a:pPr/>
              <a:t>30/11/16</a:t>
            </a:fld>
            <a:endParaRPr lang="it-IT">
              <a:solidFill>
                <a:prstClr val="white"/>
              </a:solidFill>
            </a:endParaRPr>
          </a:p>
        </p:txBody>
      </p:sp>
      <p:sp>
        <p:nvSpPr>
          <p:cNvPr id="5" name="Segnaposto piè di pagina 4"/>
          <p:cNvSpPr>
            <a:spLocks noGrp="1"/>
          </p:cNvSpPr>
          <p:nvPr>
            <p:ph type="ftr" sz="quarter" idx="11"/>
          </p:nvPr>
        </p:nvSpPr>
        <p:spPr>
          <a:xfrm>
            <a:off x="2619376" y="6480969"/>
            <a:ext cx="4260056" cy="300831"/>
          </a:xfrm>
        </p:spPr>
        <p:txBody>
          <a:bodyPr/>
          <a:lstStyle/>
          <a:p>
            <a:endParaRPr lang="it-IT">
              <a:solidFill>
                <a:prstClr val="white"/>
              </a:solidFill>
            </a:endParaRPr>
          </a:p>
        </p:txBody>
      </p:sp>
      <p:sp>
        <p:nvSpPr>
          <p:cNvPr id="6" name="Segnaposto numero diapositiva 5"/>
          <p:cNvSpPr>
            <a:spLocks noGrp="1"/>
          </p:cNvSpPr>
          <p:nvPr>
            <p:ph type="sldNum" sz="quarter" idx="12"/>
          </p:nvPr>
        </p:nvSpPr>
        <p:spPr>
          <a:xfrm>
            <a:off x="8451056" y="809624"/>
            <a:ext cx="502920" cy="300831"/>
          </a:xfrm>
        </p:spPr>
        <p:txBody>
          <a:bodyPr/>
          <a:lstStyle/>
          <a:p>
            <a:fld id="{B007B441-5312-499D-93C3-6E37886527FA}" type="slidenum">
              <a:rPr lang="it-IT" smtClean="0">
                <a:solidFill>
                  <a:prstClr val="white"/>
                </a:solidFill>
              </a:rPr>
              <a:pPr/>
              <a:t>‹n.›</a:t>
            </a:fld>
            <a:endParaRPr lang="it-IT">
              <a:solidFill>
                <a:prstClr val="white"/>
              </a:solidFill>
            </a:endParaRPr>
          </a:p>
        </p:txBody>
      </p:sp>
      <p:cxnSp>
        <p:nvCxnSpPr>
          <p:cNvPr id="11" name="Connettore 1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Connettore 1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olo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marL="0" algn="l">
              <a:defRPr/>
            </a:lvl1p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4791456" y="6480969"/>
            <a:ext cx="2133600" cy="301752"/>
          </a:xfrm>
        </p:spPr>
        <p:txBody>
          <a:bodyPr/>
          <a:lstStyle/>
          <a:p>
            <a:fld id="{4B6055F8-1D02-4417-9241-55C834FD9970}" type="datetimeFigureOut">
              <a:rPr lang="it-IT" smtClean="0">
                <a:solidFill>
                  <a:prstClr val="white"/>
                </a:solidFill>
              </a:rPr>
              <a:pPr/>
              <a:t>30/11/16</a:t>
            </a:fld>
            <a:endParaRPr lang="it-IT">
              <a:solidFill>
                <a:prstClr val="white"/>
              </a:solidFill>
            </a:endParaRPr>
          </a:p>
        </p:txBody>
      </p:sp>
      <p:sp>
        <p:nvSpPr>
          <p:cNvPr id="6" name="Segnaposto piè di pagina 5"/>
          <p:cNvSpPr>
            <a:spLocks noGrp="1"/>
          </p:cNvSpPr>
          <p:nvPr>
            <p:ph type="ftr" sz="quarter" idx="11"/>
          </p:nvPr>
        </p:nvSpPr>
        <p:spPr>
          <a:xfrm>
            <a:off x="457200" y="6480969"/>
            <a:ext cx="4260056" cy="301752"/>
          </a:xfrm>
        </p:spPr>
        <p:txBody>
          <a:bodyPr/>
          <a:lstStyle/>
          <a:p>
            <a:endParaRPr lang="it-IT">
              <a:solidFill>
                <a:prstClr val="white"/>
              </a:solidFill>
            </a:endParaRPr>
          </a:p>
        </p:txBody>
      </p:sp>
      <p:sp>
        <p:nvSpPr>
          <p:cNvPr id="7" name="Segnaposto numero diapositiva 6"/>
          <p:cNvSpPr>
            <a:spLocks noGrp="1"/>
          </p:cNvSpPr>
          <p:nvPr>
            <p:ph type="sldNum" sz="quarter" idx="12"/>
          </p:nvPr>
        </p:nvSpPr>
        <p:spPr>
          <a:xfrm>
            <a:off x="7589520" y="6480969"/>
            <a:ext cx="502920" cy="301752"/>
          </a:xfrm>
        </p:spPr>
        <p:txBody>
          <a:bodyPr/>
          <a:lstStyle/>
          <a:p>
            <a:fld id="{B007B441-5312-499D-93C3-6E37886527FA}" type="slidenum">
              <a:rPr lang="it-IT" smtClean="0">
                <a:solidFill>
                  <a:prstClr val="white"/>
                </a:solidFill>
              </a:rPr>
              <a:pPr/>
              <a:t>‹n.›</a:t>
            </a:fld>
            <a:endParaRPr lang="it-IT">
              <a:solidFill>
                <a:prstClr val="white"/>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a:xfrm>
            <a:off x="4791456" y="6480969"/>
            <a:ext cx="2130552" cy="301752"/>
          </a:xfrm>
        </p:spPr>
        <p:txBody>
          <a:bodyPr/>
          <a:lstStyle/>
          <a:p>
            <a:fld id="{4B6055F8-1D02-4417-9241-55C834FD9970}" type="datetimeFigureOut">
              <a:rPr lang="it-IT" smtClean="0">
                <a:solidFill>
                  <a:prstClr val="white"/>
                </a:solidFill>
              </a:rPr>
              <a:pPr/>
              <a:t>30/11/16</a:t>
            </a:fld>
            <a:endParaRPr lang="it-IT">
              <a:solidFill>
                <a:prstClr val="white"/>
              </a:solidFill>
            </a:endParaRPr>
          </a:p>
        </p:txBody>
      </p:sp>
      <p:sp>
        <p:nvSpPr>
          <p:cNvPr id="8" name="Segnaposto piè di pagina 7"/>
          <p:cNvSpPr>
            <a:spLocks noGrp="1"/>
          </p:cNvSpPr>
          <p:nvPr>
            <p:ph type="ftr" sz="quarter" idx="11"/>
          </p:nvPr>
        </p:nvSpPr>
        <p:spPr>
          <a:xfrm>
            <a:off x="457200" y="6480969"/>
            <a:ext cx="4261104" cy="301752"/>
          </a:xfrm>
        </p:spPr>
        <p:txBody>
          <a:bodyPr/>
          <a:lstStyle/>
          <a:p>
            <a:endParaRPr lang="it-IT">
              <a:solidFill>
                <a:prstClr val="white"/>
              </a:solidFill>
            </a:endParaRPr>
          </a:p>
        </p:txBody>
      </p:sp>
      <p:sp>
        <p:nvSpPr>
          <p:cNvPr id="9" name="Segnaposto numero diapositiva 8"/>
          <p:cNvSpPr>
            <a:spLocks noGrp="1"/>
          </p:cNvSpPr>
          <p:nvPr>
            <p:ph type="sldNum" sz="quarter" idx="12"/>
          </p:nvPr>
        </p:nvSpPr>
        <p:spPr>
          <a:xfrm>
            <a:off x="7589520" y="6483096"/>
            <a:ext cx="502920" cy="301752"/>
          </a:xfrm>
        </p:spPr>
        <p:txBody>
          <a:bodyPr/>
          <a:lstStyle>
            <a:lvl1pPr algn="ctr">
              <a:defRPr/>
            </a:lvl1pPr>
          </a:lstStyle>
          <a:p>
            <a:fld id="{B007B441-5312-499D-93C3-6E37886527FA}" type="slidenum">
              <a:rPr lang="it-IT" smtClean="0">
                <a:solidFill>
                  <a:prstClr val="white"/>
                </a:solidFill>
              </a:rPr>
              <a:pPr/>
              <a:t>‹n.›</a:t>
            </a:fld>
            <a:endParaRPr lang="it-IT">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b="0"/>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4B6055F8-1D02-4417-9241-55C834FD9970}" type="datetimeFigureOut">
              <a:rPr lang="it-IT" smtClean="0">
                <a:solidFill>
                  <a:prstClr val="white"/>
                </a:solidFill>
              </a:rPr>
              <a:pPr/>
              <a:t>30/11/16</a:t>
            </a:fld>
            <a:endParaRPr lang="it-IT">
              <a:solidFill>
                <a:prstClr val="white"/>
              </a:solidFill>
            </a:endParaRPr>
          </a:p>
        </p:txBody>
      </p:sp>
      <p:sp>
        <p:nvSpPr>
          <p:cNvPr id="4" name="Segnaposto piè di pagina 3"/>
          <p:cNvSpPr>
            <a:spLocks noGrp="1"/>
          </p:cNvSpPr>
          <p:nvPr>
            <p:ph type="ftr" sz="quarter" idx="11"/>
          </p:nvPr>
        </p:nvSpPr>
        <p:spPr/>
        <p:txBody>
          <a:bodyPr/>
          <a:lstStyle/>
          <a:p>
            <a:endParaRPr lang="it-IT">
              <a:solidFill>
                <a:prstClr val="white"/>
              </a:solidFill>
            </a:endParaRPr>
          </a:p>
        </p:txBody>
      </p:sp>
      <p:sp>
        <p:nvSpPr>
          <p:cNvPr id="5" name="Segnaposto numero diapositiva 4"/>
          <p:cNvSpPr>
            <a:spLocks noGrp="1"/>
          </p:cNvSpPr>
          <p:nvPr>
            <p:ph type="sldNum" sz="quarter" idx="12"/>
          </p:nvPr>
        </p:nvSpPr>
        <p:spPr/>
        <p:txBody>
          <a:bodyPr/>
          <a:lstStyle/>
          <a:p>
            <a:fld id="{B007B441-5312-499D-93C3-6E37886527FA}" type="slidenum">
              <a:rPr lang="it-IT" smtClean="0">
                <a:solidFill>
                  <a:prstClr val="white"/>
                </a:solidFill>
              </a:rPr>
              <a:pPr/>
              <a:t>‹n.›</a:t>
            </a:fld>
            <a:endParaRPr lang="it-IT">
              <a:solidFill>
                <a:prstClr val="white"/>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791456" y="6480969"/>
            <a:ext cx="2133600" cy="301752"/>
          </a:xfrm>
        </p:spPr>
        <p:txBody>
          <a:bodyPr/>
          <a:lstStyle/>
          <a:p>
            <a:fld id="{4B6055F8-1D02-4417-9241-55C834FD9970}" type="datetimeFigureOut">
              <a:rPr lang="it-IT" smtClean="0">
                <a:solidFill>
                  <a:prstClr val="white"/>
                </a:solidFill>
              </a:rPr>
              <a:pPr/>
              <a:t>30/11/16</a:t>
            </a:fld>
            <a:endParaRPr lang="it-IT">
              <a:solidFill>
                <a:prstClr val="white"/>
              </a:solidFill>
            </a:endParaRPr>
          </a:p>
        </p:txBody>
      </p:sp>
      <p:sp>
        <p:nvSpPr>
          <p:cNvPr id="3" name="Segnaposto piè di pagina 2"/>
          <p:cNvSpPr>
            <a:spLocks noGrp="1"/>
          </p:cNvSpPr>
          <p:nvPr>
            <p:ph type="ftr" sz="quarter" idx="11"/>
          </p:nvPr>
        </p:nvSpPr>
        <p:spPr>
          <a:xfrm>
            <a:off x="457200" y="6481890"/>
            <a:ext cx="4260056" cy="300831"/>
          </a:xfrm>
        </p:spPr>
        <p:txBody>
          <a:bodyPr/>
          <a:lstStyle/>
          <a:p>
            <a:endParaRPr lang="it-IT">
              <a:solidFill>
                <a:prstClr val="white"/>
              </a:solidFill>
            </a:endParaRPr>
          </a:p>
        </p:txBody>
      </p:sp>
      <p:sp>
        <p:nvSpPr>
          <p:cNvPr id="4" name="Segnaposto numero diapositiva 3"/>
          <p:cNvSpPr>
            <a:spLocks noGrp="1"/>
          </p:cNvSpPr>
          <p:nvPr>
            <p:ph type="sldNum" sz="quarter" idx="12"/>
          </p:nvPr>
        </p:nvSpPr>
        <p:spPr>
          <a:xfrm>
            <a:off x="7589520" y="6480969"/>
            <a:ext cx="502920" cy="301752"/>
          </a:xfrm>
        </p:spPr>
        <p:txBody>
          <a:bodyPr/>
          <a:lstStyle/>
          <a:p>
            <a:fld id="{B007B441-5312-499D-93C3-6E37886527FA}" type="slidenum">
              <a:rPr lang="it-IT" smtClean="0">
                <a:solidFill>
                  <a:prstClr val="white"/>
                </a:solidFill>
              </a:rPr>
              <a:pPr/>
              <a:t>‹n.›</a:t>
            </a:fld>
            <a:endParaRPr lang="it-IT">
              <a:solidFill>
                <a:prstClr val="white"/>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a:xfrm>
            <a:off x="6278976" y="6556248"/>
            <a:ext cx="2133600" cy="301752"/>
          </a:xfrm>
        </p:spPr>
        <p:txBody>
          <a:bodyPr/>
          <a:lstStyle>
            <a:lvl1pPr>
              <a:defRPr sz="900"/>
            </a:lvl1pPr>
          </a:lstStyle>
          <a:p>
            <a:fld id="{4B6055F8-1D02-4417-9241-55C834FD9970}" type="datetimeFigureOut">
              <a:rPr lang="it-IT" smtClean="0">
                <a:solidFill>
                  <a:prstClr val="white"/>
                </a:solidFill>
              </a:rPr>
              <a:pPr/>
              <a:t>30/11/16</a:t>
            </a:fld>
            <a:endParaRPr lang="it-IT">
              <a:solidFill>
                <a:prstClr val="white"/>
              </a:solidFill>
            </a:endParaRPr>
          </a:p>
        </p:txBody>
      </p:sp>
      <p:sp>
        <p:nvSpPr>
          <p:cNvPr id="6" name="Segnaposto piè di pagina 5"/>
          <p:cNvSpPr>
            <a:spLocks noGrp="1"/>
          </p:cNvSpPr>
          <p:nvPr>
            <p:ph type="ftr" sz="quarter" idx="11"/>
          </p:nvPr>
        </p:nvSpPr>
        <p:spPr>
          <a:xfrm>
            <a:off x="1135856" y="6556248"/>
            <a:ext cx="5143120" cy="301752"/>
          </a:xfrm>
        </p:spPr>
        <p:txBody>
          <a:bodyPr/>
          <a:lstStyle>
            <a:lvl1pPr>
              <a:defRPr sz="900"/>
            </a:lvl1pPr>
          </a:lstStyle>
          <a:p>
            <a:endParaRPr lang="it-IT">
              <a:solidFill>
                <a:prstClr val="white"/>
              </a:solidFill>
            </a:endParaRPr>
          </a:p>
        </p:txBody>
      </p:sp>
      <p:sp>
        <p:nvSpPr>
          <p:cNvPr id="7" name="Segnaposto numero diapositiva 6"/>
          <p:cNvSpPr>
            <a:spLocks noGrp="1"/>
          </p:cNvSpPr>
          <p:nvPr>
            <p:ph type="sldNum" sz="quarter" idx="12"/>
          </p:nvPr>
        </p:nvSpPr>
        <p:spPr>
          <a:xfrm>
            <a:off x="8410576" y="6556248"/>
            <a:ext cx="502920" cy="301752"/>
          </a:xfrm>
        </p:spPr>
        <p:txBody>
          <a:bodyPr/>
          <a:lstStyle>
            <a:lvl1pPr>
              <a:defRPr sz="900"/>
            </a:lvl1pPr>
          </a:lstStyle>
          <a:p>
            <a:fld id="{B007B441-5312-499D-93C3-6E37886527FA}" type="slidenum">
              <a:rPr lang="it-IT" smtClean="0">
                <a:solidFill>
                  <a:prstClr val="white"/>
                </a:solidFill>
              </a:rPr>
              <a:pPr/>
              <a:t>‹n.›</a:t>
            </a:fld>
            <a:endParaRPr lang="it-IT">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it-IT" smtClean="0"/>
              <a:t>Fare clic sull'icona per inserire un'immagine</a:t>
            </a:r>
            <a:endParaRPr kumimoji="0" lang="en-US" dirty="0"/>
          </a:p>
        </p:txBody>
      </p:sp>
      <p:sp>
        <p:nvSpPr>
          <p:cNvPr id="4" name="Segnaposto testo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a:xfrm>
            <a:off x="6108192" y="6556248"/>
            <a:ext cx="2103120" cy="301752"/>
          </a:xfrm>
        </p:spPr>
        <p:txBody>
          <a:bodyPr/>
          <a:lstStyle>
            <a:lvl1pPr>
              <a:defRPr sz="900"/>
            </a:lvl1pPr>
          </a:lstStyle>
          <a:p>
            <a:fld id="{4B6055F8-1D02-4417-9241-55C834FD9970}" type="datetimeFigureOut">
              <a:rPr lang="it-IT" smtClean="0">
                <a:solidFill>
                  <a:prstClr val="white"/>
                </a:solidFill>
              </a:rPr>
              <a:pPr/>
              <a:t>30/11/16</a:t>
            </a:fld>
            <a:endParaRPr lang="it-IT">
              <a:solidFill>
                <a:prstClr val="white"/>
              </a:solidFill>
            </a:endParaRPr>
          </a:p>
        </p:txBody>
      </p:sp>
      <p:sp>
        <p:nvSpPr>
          <p:cNvPr id="6" name="Segnaposto piè di pagina 5"/>
          <p:cNvSpPr>
            <a:spLocks noGrp="1"/>
          </p:cNvSpPr>
          <p:nvPr>
            <p:ph type="ftr" sz="quarter" idx="11"/>
          </p:nvPr>
        </p:nvSpPr>
        <p:spPr>
          <a:xfrm>
            <a:off x="1170432" y="6557169"/>
            <a:ext cx="4948072" cy="301752"/>
          </a:xfrm>
        </p:spPr>
        <p:txBody>
          <a:bodyPr/>
          <a:lstStyle>
            <a:lvl1pPr>
              <a:defRPr sz="900"/>
            </a:lvl1pPr>
          </a:lstStyle>
          <a:p>
            <a:endParaRPr lang="it-IT">
              <a:solidFill>
                <a:prstClr val="white"/>
              </a:solidFill>
            </a:endParaRPr>
          </a:p>
        </p:txBody>
      </p:sp>
      <p:sp>
        <p:nvSpPr>
          <p:cNvPr id="7" name="Segnaposto numero diapositiva 6"/>
          <p:cNvSpPr>
            <a:spLocks noGrp="1"/>
          </p:cNvSpPr>
          <p:nvPr>
            <p:ph type="sldNum" sz="quarter" idx="12"/>
          </p:nvPr>
        </p:nvSpPr>
        <p:spPr>
          <a:xfrm>
            <a:off x="8217192" y="6556248"/>
            <a:ext cx="365760" cy="301752"/>
          </a:xfrm>
        </p:spPr>
        <p:txBody>
          <a:bodyPr/>
          <a:lstStyle>
            <a:lvl1pPr algn="ctr">
              <a:defRPr sz="900"/>
            </a:lvl1pPr>
          </a:lstStyle>
          <a:p>
            <a:fld id="{B007B441-5312-499D-93C3-6E37886527FA}" type="slidenum">
              <a:rPr lang="it-IT" smtClean="0">
                <a:solidFill>
                  <a:prstClr val="white"/>
                </a:solidFill>
              </a:rPr>
              <a:pPr/>
              <a:t>‹n.›</a:t>
            </a:fld>
            <a:endParaRPr lang="it-IT">
              <a:solidFill>
                <a:prstClr val="whit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solidFill>
                  <a:prstClr val="white"/>
                </a:solidFill>
              </a:rPr>
              <a:pPr/>
              <a:t>30/11/16</a:t>
            </a:fld>
            <a:endParaRPr lang="it-IT">
              <a:solidFill>
                <a:prstClr val="white"/>
              </a:solidFill>
            </a:endParaRPr>
          </a:p>
        </p:txBody>
      </p:sp>
      <p:sp>
        <p:nvSpPr>
          <p:cNvPr id="5" name="Segnaposto piè di pagina 4"/>
          <p:cNvSpPr>
            <a:spLocks noGrp="1"/>
          </p:cNvSpPr>
          <p:nvPr>
            <p:ph type="ftr" sz="quarter" idx="11"/>
          </p:nvPr>
        </p:nvSpPr>
        <p:spPr/>
        <p:txBody>
          <a:bodyPr/>
          <a:lstStyle/>
          <a:p>
            <a:endParaRPr lang="it-IT">
              <a:solidFill>
                <a:prstClr val="white"/>
              </a:solidFill>
            </a:endParaRPr>
          </a:p>
        </p:txBody>
      </p:sp>
      <p:sp>
        <p:nvSpPr>
          <p:cNvPr id="6" name="Segnaposto numero diapositiva 5"/>
          <p:cNvSpPr>
            <a:spLocks noGrp="1"/>
          </p:cNvSpPr>
          <p:nvPr>
            <p:ph type="sldNum" sz="quarter" idx="12"/>
          </p:nvPr>
        </p:nvSpPr>
        <p:spPr/>
        <p:txBody>
          <a:bodyPr/>
          <a:lstStyle/>
          <a:p>
            <a:fld id="{B007B441-5312-499D-93C3-6E37886527FA}" type="slidenum">
              <a:rPr lang="it-IT" smtClean="0">
                <a:solidFill>
                  <a:prstClr val="white"/>
                </a:solidFill>
              </a:rPr>
              <a:pPr/>
              <a:t>‹n.›</a:t>
            </a:fld>
            <a:endParaRPr lang="it-IT">
              <a:solidFill>
                <a:prstClr val="white"/>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781800" y="381000"/>
            <a:ext cx="1905000" cy="5486400"/>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381000"/>
            <a:ext cx="6248400" cy="5486400"/>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4B6055F8-1D02-4417-9241-55C834FD9970}" type="datetimeFigureOut">
              <a:rPr lang="it-IT" smtClean="0">
                <a:solidFill>
                  <a:prstClr val="white"/>
                </a:solidFill>
              </a:rPr>
              <a:pPr/>
              <a:t>30/11/16</a:t>
            </a:fld>
            <a:endParaRPr lang="it-IT">
              <a:solidFill>
                <a:prstClr val="white"/>
              </a:solidFill>
            </a:endParaRPr>
          </a:p>
        </p:txBody>
      </p:sp>
      <p:sp>
        <p:nvSpPr>
          <p:cNvPr id="5" name="Segnaposto piè di pagina 4"/>
          <p:cNvSpPr>
            <a:spLocks noGrp="1"/>
          </p:cNvSpPr>
          <p:nvPr>
            <p:ph type="ftr" sz="quarter" idx="11"/>
          </p:nvPr>
        </p:nvSpPr>
        <p:spPr/>
        <p:txBody>
          <a:bodyPr/>
          <a:lstStyle/>
          <a:p>
            <a:endParaRPr lang="it-IT">
              <a:solidFill>
                <a:prstClr val="white"/>
              </a:solidFill>
            </a:endParaRPr>
          </a:p>
        </p:txBody>
      </p:sp>
      <p:sp>
        <p:nvSpPr>
          <p:cNvPr id="6" name="Segnaposto numero diapositiva 5"/>
          <p:cNvSpPr>
            <a:spLocks noGrp="1"/>
          </p:cNvSpPr>
          <p:nvPr>
            <p:ph type="sldNum" sz="quarter" idx="12"/>
          </p:nvPr>
        </p:nvSpPr>
        <p:spPr/>
        <p:txBody>
          <a:bodyPr/>
          <a:lstStyle/>
          <a:p>
            <a:fld id="{B007B441-5312-499D-93C3-6E37886527FA}" type="slidenum">
              <a:rPr lang="it-IT" smtClean="0">
                <a:solidFill>
                  <a:prstClr val="white"/>
                </a:solidFill>
              </a:rPr>
              <a:pPr/>
              <a:t>‹n.›</a:t>
            </a:fld>
            <a:endParaRPr lang="it-IT">
              <a:solidFill>
                <a:prstClr val="white"/>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30/11/16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30/11/16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30/11/16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30/11/16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30/11/16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30/11/16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60000">
              <a:schemeClr val="bg2">
                <a:shade val="92000"/>
                <a:satMod val="230000"/>
              </a:schemeClr>
            </a:gs>
            <a:gs pos="100000">
              <a:schemeClr val="bg2">
                <a:tint val="85000"/>
                <a:satMod val="400000"/>
              </a:schemeClr>
            </a:gs>
          </a:gsLst>
          <a:lin ang="5400000" scaled="0"/>
          <a:tileRect/>
        </a:gradFill>
        <a:effectLst/>
      </p:bgPr>
    </p:bg>
    <p:spTree>
      <p:nvGrpSpPr>
        <p:cNvPr id="1" name=""/>
        <p:cNvGrpSpPr/>
        <p:nvPr/>
      </p:nvGrpSpPr>
      <p:grpSpPr>
        <a:xfrm>
          <a:off x="0" y="0"/>
          <a:ext cx="0" cy="0"/>
          <a:chOff x="0" y="0"/>
          <a:chExt cx="0" cy="0"/>
        </a:xfrm>
      </p:grpSpPr>
      <p:sp>
        <p:nvSpPr>
          <p:cNvPr id="11" name="Triangolo rettangolo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cxnSp>
        <p:nvCxnSpPr>
          <p:cNvPr id="8" name="Connettore 1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Connettore 1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Segnaposto titolo 21"/>
          <p:cNvSpPr>
            <a:spLocks noGrp="1"/>
          </p:cNvSpPr>
          <p:nvPr>
            <p:ph type="title"/>
          </p:nvPr>
        </p:nvSpPr>
        <p:spPr>
          <a:xfrm>
            <a:off x="457200" y="267494"/>
            <a:ext cx="8229600" cy="1399032"/>
          </a:xfrm>
          <a:prstGeom prst="rect">
            <a:avLst/>
          </a:prstGeom>
        </p:spPr>
        <p:txBody>
          <a:bodyPr vert="horz" anchor="ctr">
            <a:normAutofit/>
          </a:bodyPr>
          <a:lstStyle/>
          <a:p>
            <a:r>
              <a:rPr kumimoji="0" lang="it-IT" smtClean="0"/>
              <a:t>Fare clic per modificare lo stile del titolo</a:t>
            </a:r>
            <a:endParaRPr kumimoji="0" lang="en-US"/>
          </a:p>
        </p:txBody>
      </p:sp>
      <p:sp>
        <p:nvSpPr>
          <p:cNvPr id="13" name="Segnaposto testo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4" name="Segnaposto data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B6055F8-1D02-4417-9241-55C834FD9970}" type="datetimeFigureOut">
              <a:rPr lang="it-IT" smtClean="0">
                <a:solidFill>
                  <a:prstClr val="white"/>
                </a:solidFill>
              </a:rPr>
              <a:pPr/>
              <a:t>30/11/16</a:t>
            </a:fld>
            <a:endParaRPr lang="it-IT">
              <a:solidFill>
                <a:prstClr val="white"/>
              </a:solidFill>
            </a:endParaRPr>
          </a:p>
        </p:txBody>
      </p:sp>
      <p:sp>
        <p:nvSpPr>
          <p:cNvPr id="3" name="Segnaposto piè di pagina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it-IT">
              <a:solidFill>
                <a:prstClr val="white"/>
              </a:solidFill>
            </a:endParaRPr>
          </a:p>
        </p:txBody>
      </p:sp>
      <p:sp>
        <p:nvSpPr>
          <p:cNvPr id="23" name="Segnaposto numero diapositiva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007B441-5312-499D-93C3-6E37886527FA}" type="slidenum">
              <a:rPr lang="it-IT" smtClean="0">
                <a:solidFill>
                  <a:prstClr val="white"/>
                </a:solidFill>
              </a:rPr>
              <a:pPr/>
              <a:t>‹n.›</a:t>
            </a:fld>
            <a:endParaRPr lang="it-IT">
              <a:solidFill>
                <a:prstClr val="white"/>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19F71A-134F-48CF-B8C5-66D54FCD0AFF}" type="datetimeFigureOut">
              <a:rPr lang="it-IT" smtClean="0">
                <a:solidFill>
                  <a:prstClr val="black">
                    <a:tint val="75000"/>
                  </a:prstClr>
                </a:solidFill>
              </a:rPr>
              <a:pPr/>
              <a:t>30/11/16</a:t>
            </a:fld>
            <a:endParaRPr lang="it-IT">
              <a:solidFill>
                <a:prstClr val="black">
                  <a:tint val="75000"/>
                </a:prstClr>
              </a:solidFill>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AD1BD3-E2E4-417C-9C59-E2485E7C7EF6}" type="slidenum">
              <a:rPr lang="it-IT" smtClean="0">
                <a:solidFill>
                  <a:prstClr val="black">
                    <a:tint val="75000"/>
                  </a:prstClr>
                </a:solidFill>
              </a:rPr>
              <a:pPr/>
              <a:t>‹n.›</a:t>
            </a:fld>
            <a:endParaRPr lang="it-IT">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2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2.jpeg"/><Relationship Id="rId3" Type="http://schemas.openxmlformats.org/officeDocument/2006/relationships/image" Target="../media/image2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1" Type="http://schemas.openxmlformats.org/officeDocument/2006/relationships/slideLayout" Target="../slideLayouts/slideLayout18.xml"/><Relationship Id="rId2" Type="http://schemas.openxmlformats.org/officeDocument/2006/relationships/image" Target="../media/image2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28.jpeg"/><Relationship Id="rId3" Type="http://schemas.openxmlformats.org/officeDocument/2006/relationships/image" Target="../media/image29.gif"/></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32.jpeg"/><Relationship Id="rId1" Type="http://schemas.openxmlformats.org/officeDocument/2006/relationships/slideLayout" Target="../slideLayouts/slideLayout18.xml"/><Relationship Id="rId2" Type="http://schemas.openxmlformats.org/officeDocument/2006/relationships/image" Target="../media/image30.jpeg"/></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4" Type="http://schemas.openxmlformats.org/officeDocument/2006/relationships/image" Target="../media/image35.jpeg"/><Relationship Id="rId1" Type="http://schemas.openxmlformats.org/officeDocument/2006/relationships/slideLayout" Target="../slideLayouts/slideLayout18.xml"/><Relationship Id="rId2" Type="http://schemas.openxmlformats.org/officeDocument/2006/relationships/image" Target="../media/image3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xml"/><Relationship Id="rId3" Type="http://schemas.openxmlformats.org/officeDocument/2006/relationships/image" Target="../media/image3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7.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3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0.xml"/><Relationship Id="rId2" Type="http://schemas.openxmlformats.org/officeDocument/2006/relationships/image" Target="../media/image3.jpeg"/><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jpeg"/><Relationship Id="rId1" Type="http://schemas.openxmlformats.org/officeDocument/2006/relationships/slideLayout" Target="../slideLayouts/slideLayout18.xml"/><Relationship Id="rId2" Type="http://schemas.openxmlformats.org/officeDocument/2006/relationships/image" Target="../media/image39.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2.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3.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4.jpeg"/></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4" Type="http://schemas.openxmlformats.org/officeDocument/2006/relationships/image" Target="../media/image47.jpeg"/><Relationship Id="rId1" Type="http://schemas.openxmlformats.org/officeDocument/2006/relationships/slideLayout" Target="../slideLayouts/slideLayout18.xml"/><Relationship Id="rId2" Type="http://schemas.openxmlformats.org/officeDocument/2006/relationships/image" Target="../media/image45.jpeg"/></Relationships>
</file>

<file path=ppt/slides/_rels/slide25.xml.rels><?xml version="1.0" encoding="UTF-8" standalone="yes"?>
<Relationships xmlns="http://schemas.openxmlformats.org/package/2006/relationships"><Relationship Id="rId3" Type="http://schemas.openxmlformats.org/officeDocument/2006/relationships/image" Target="../media/image46.jpeg"/><Relationship Id="rId4" Type="http://schemas.openxmlformats.org/officeDocument/2006/relationships/image" Target="../media/image47.jpeg"/><Relationship Id="rId1" Type="http://schemas.openxmlformats.org/officeDocument/2006/relationships/slideLayout" Target="../slideLayouts/slideLayout18.xml"/><Relationship Id="rId2" Type="http://schemas.openxmlformats.org/officeDocument/2006/relationships/image" Target="../media/image4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49.jpeg"/><Relationship Id="rId3" Type="http://schemas.openxmlformats.org/officeDocument/2006/relationships/image" Target="../media/image50.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xml"/><Relationship Id="rId3" Type="http://schemas.openxmlformats.org/officeDocument/2006/relationships/image" Target="../media/image51.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5.jpeg"/><Relationship Id="rId3"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png"/><Relationship Id="rId5" Type="http://schemas.openxmlformats.org/officeDocument/2006/relationships/image" Target="../media/image12.jpeg"/><Relationship Id="rId6" Type="http://schemas.openxmlformats.org/officeDocument/2006/relationships/image" Target="../media/image13.jpeg"/><Relationship Id="rId1" Type="http://schemas.openxmlformats.org/officeDocument/2006/relationships/slideLayout" Target="../slideLayouts/slideLayout14.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1.png"/><Relationship Id="rId3"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5.jpeg"/><Relationship Id="rId3"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jpeg"/><Relationship Id="rId5" Type="http://schemas.openxmlformats.org/officeDocument/2006/relationships/image" Target="../media/image20.jpeg"/><Relationship Id="rId1" Type="http://schemas.openxmlformats.org/officeDocument/2006/relationships/slideLayout" Target="../slideLayouts/slideLayout12.xml"/><Relationship Id="rId2"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5"/>
          <p:cNvSpPr>
            <a:spLocks noGrp="1"/>
          </p:cNvSpPr>
          <p:nvPr>
            <p:ph type="title"/>
          </p:nvPr>
        </p:nvSpPr>
        <p:spPr/>
        <p:txBody>
          <a:bodyPr>
            <a:normAutofit fontScale="90000"/>
            <a:scene3d>
              <a:camera prst="orthographicFront"/>
              <a:lightRig rig="threePt" dir="t"/>
            </a:scene3d>
            <a:sp3d extrusionH="57150">
              <a:bevelT w="38100" h="38100"/>
            </a:sp3d>
          </a:bodyPr>
          <a:lstStyle/>
          <a:p>
            <a:r>
              <a:rPr lang="it-IT" sz="4800" b="1" dirty="0" smtClean="0">
                <a:solidFill>
                  <a:schemeClr val="accent6">
                    <a:lumMod val="60000"/>
                    <a:lumOff val="40000"/>
                  </a:schemeClr>
                </a:solidFill>
                <a:effectLst>
                  <a:outerShdw blurRad="50800" dist="38100" dir="18900000" algn="bl" rotWithShape="0">
                    <a:prstClr val="black">
                      <a:alpha val="40000"/>
                    </a:prstClr>
                  </a:outerShdw>
                </a:effectLst>
              </a:rPr>
              <a:t>Il cammino dell’uomo nuovo</a:t>
            </a:r>
            <a:endParaRPr lang="it-IT" sz="4800" b="1" dirty="0">
              <a:solidFill>
                <a:schemeClr val="accent6">
                  <a:lumMod val="60000"/>
                  <a:lumOff val="40000"/>
                </a:schemeClr>
              </a:solidFill>
              <a:effectLst>
                <a:outerShdw blurRad="50800" dist="38100" dir="18900000" algn="bl" rotWithShape="0">
                  <a:prstClr val="black">
                    <a:alpha val="40000"/>
                  </a:prstClr>
                </a:outerShdw>
              </a:effectLst>
            </a:endParaRPr>
          </a:p>
        </p:txBody>
      </p:sp>
      <p:pic>
        <p:nvPicPr>
          <p:cNvPr id="7" name="Immagine 6" descr="Senza nome-scandito-01.jpg"/>
          <p:cNvPicPr>
            <a:picLocks noChangeAspect="1"/>
          </p:cNvPicPr>
          <p:nvPr/>
        </p:nvPicPr>
        <p:blipFill>
          <a:blip r:embed="rId2" cstate="email">
            <a:clrChange>
              <a:clrFrom>
                <a:srgbClr val="F3EFE3"/>
              </a:clrFrom>
              <a:clrTo>
                <a:srgbClr val="F3EFE3">
                  <a:alpha val="0"/>
                </a:srgbClr>
              </a:clrTo>
            </a:clrChange>
            <a:extLst>
              <a:ext uri="{28A0092B-C50C-407E-A947-70E740481C1C}">
                <a14:useLocalDpi xmlns:a14="http://schemas.microsoft.com/office/drawing/2010/main"/>
              </a:ext>
            </a:extLst>
          </a:blip>
          <a:srcRect/>
          <a:stretch>
            <a:fillRect/>
          </a:stretch>
        </p:blipFill>
        <p:spPr>
          <a:xfrm rot="5400000">
            <a:off x="2258742" y="1205754"/>
            <a:ext cx="4554508" cy="496855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cantalavita.files.wordpress.com/2012/11/564521_530053587009871_121945521_n-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332656"/>
            <a:ext cx="3672408" cy="6276975"/>
          </a:xfrm>
          <a:prstGeom prst="rect">
            <a:avLst/>
          </a:prstGeom>
          <a:ln>
            <a:noFill/>
          </a:ln>
          <a:effectLst>
            <a:outerShdw blurRad="292100" dist="139700" dir="2700000" algn="tl" rotWithShape="0">
              <a:srgbClr val="333333">
                <a:alpha val="65000"/>
              </a:srgbClr>
            </a:outerShdw>
          </a:effectLst>
        </p:spPr>
      </p:pic>
      <p:sp>
        <p:nvSpPr>
          <p:cNvPr id="5" name="Rettangolo 4"/>
          <p:cNvSpPr/>
          <p:nvPr/>
        </p:nvSpPr>
        <p:spPr>
          <a:xfrm>
            <a:off x="4139952" y="404664"/>
            <a:ext cx="4176464" cy="6524863"/>
          </a:xfrm>
          <a:prstGeom prst="rect">
            <a:avLst/>
          </a:prstGeom>
        </p:spPr>
        <p:txBody>
          <a:bodyPr wrap="square">
            <a:spAutoFit/>
          </a:bodyPr>
          <a:lstStyle/>
          <a:p>
            <a:r>
              <a:rPr lang="it-IT" sz="1600" b="1" dirty="0" smtClean="0">
                <a:solidFill>
                  <a:prstClr val="white"/>
                </a:solidFill>
              </a:rPr>
              <a:t>Vivere la vita</a:t>
            </a:r>
            <a:r>
              <a:rPr lang="it-IT" sz="1600" dirty="0" smtClean="0">
                <a:solidFill>
                  <a:prstClr val="white"/>
                </a:solidFill>
              </a:rPr>
              <a:t/>
            </a:r>
            <a:br>
              <a:rPr lang="it-IT" sz="1600" dirty="0" smtClean="0">
                <a:solidFill>
                  <a:prstClr val="white"/>
                </a:solidFill>
              </a:rPr>
            </a:br>
            <a:endParaRPr lang="it-IT" sz="1600" dirty="0" smtClean="0">
              <a:solidFill>
                <a:prstClr val="white"/>
              </a:solidFill>
            </a:endParaRPr>
          </a:p>
          <a:p>
            <a:r>
              <a:rPr lang="it-IT" sz="1600" dirty="0" smtClean="0">
                <a:solidFill>
                  <a:prstClr val="white"/>
                </a:solidFill>
              </a:rPr>
              <a:t>Vivere la vita </a:t>
            </a:r>
          </a:p>
          <a:p>
            <a:r>
              <a:rPr lang="it-IT" sz="1600" dirty="0" smtClean="0">
                <a:solidFill>
                  <a:prstClr val="white"/>
                </a:solidFill>
              </a:rPr>
              <a:t>con le gioie e coi dolori di ogni giorno, </a:t>
            </a:r>
            <a:br>
              <a:rPr lang="it-IT" sz="1600" dirty="0" smtClean="0">
                <a:solidFill>
                  <a:prstClr val="white"/>
                </a:solidFill>
              </a:rPr>
            </a:br>
            <a:r>
              <a:rPr lang="it-IT" sz="1600" dirty="0" smtClean="0">
                <a:solidFill>
                  <a:prstClr val="white"/>
                </a:solidFill>
              </a:rPr>
              <a:t>è quello che Dio vuole da te. </a:t>
            </a:r>
            <a:br>
              <a:rPr lang="it-IT" sz="1600" dirty="0" smtClean="0">
                <a:solidFill>
                  <a:prstClr val="white"/>
                </a:solidFill>
              </a:rPr>
            </a:br>
            <a:r>
              <a:rPr lang="it-IT" sz="1600" dirty="0" smtClean="0">
                <a:solidFill>
                  <a:prstClr val="white"/>
                </a:solidFill>
              </a:rPr>
              <a:t>Vivere la vita e inabissarti nell'amore </a:t>
            </a:r>
          </a:p>
          <a:p>
            <a:r>
              <a:rPr lang="it-IT" sz="1600" dirty="0" smtClean="0">
                <a:solidFill>
                  <a:prstClr val="white"/>
                </a:solidFill>
              </a:rPr>
              <a:t>è il tuo destino, </a:t>
            </a:r>
            <a:br>
              <a:rPr lang="it-IT" sz="1600" dirty="0" smtClean="0">
                <a:solidFill>
                  <a:prstClr val="white"/>
                </a:solidFill>
              </a:rPr>
            </a:br>
            <a:r>
              <a:rPr lang="it-IT" sz="1600" dirty="0" smtClean="0">
                <a:solidFill>
                  <a:prstClr val="white"/>
                </a:solidFill>
              </a:rPr>
              <a:t>è quello che Dio vuole da te. </a:t>
            </a:r>
            <a:br>
              <a:rPr lang="it-IT" sz="1600" dirty="0" smtClean="0">
                <a:solidFill>
                  <a:prstClr val="white"/>
                </a:solidFill>
              </a:rPr>
            </a:br>
            <a:r>
              <a:rPr lang="it-IT" sz="1600" dirty="0" smtClean="0">
                <a:solidFill>
                  <a:prstClr val="white"/>
                </a:solidFill>
              </a:rPr>
              <a:t>Fare insieme agli altri </a:t>
            </a:r>
          </a:p>
          <a:p>
            <a:r>
              <a:rPr lang="it-IT" sz="1600" dirty="0" smtClean="0">
                <a:solidFill>
                  <a:prstClr val="white"/>
                </a:solidFill>
              </a:rPr>
              <a:t>la tua strada verso Lui, </a:t>
            </a:r>
            <a:br>
              <a:rPr lang="it-IT" sz="1600" dirty="0" smtClean="0">
                <a:solidFill>
                  <a:prstClr val="white"/>
                </a:solidFill>
              </a:rPr>
            </a:br>
            <a:r>
              <a:rPr lang="it-IT" sz="1600" dirty="0" smtClean="0">
                <a:solidFill>
                  <a:prstClr val="white"/>
                </a:solidFill>
              </a:rPr>
              <a:t>correre con i fratelli tuoi... </a:t>
            </a:r>
            <a:br>
              <a:rPr lang="it-IT" sz="1600" dirty="0" smtClean="0">
                <a:solidFill>
                  <a:prstClr val="white"/>
                </a:solidFill>
              </a:rPr>
            </a:br>
            <a:r>
              <a:rPr lang="it-IT" sz="1600" dirty="0" smtClean="0">
                <a:solidFill>
                  <a:prstClr val="white"/>
                </a:solidFill>
              </a:rPr>
              <a:t>Scoprirai allora il cielo dentro di te, </a:t>
            </a:r>
            <a:br>
              <a:rPr lang="it-IT" sz="1600" dirty="0" smtClean="0">
                <a:solidFill>
                  <a:prstClr val="white"/>
                </a:solidFill>
              </a:rPr>
            </a:br>
            <a:r>
              <a:rPr lang="it-IT" sz="1600" dirty="0" smtClean="0">
                <a:solidFill>
                  <a:prstClr val="white"/>
                </a:solidFill>
              </a:rPr>
              <a:t>una scia di luce lascerai. </a:t>
            </a:r>
            <a:br>
              <a:rPr lang="it-IT" sz="1600" dirty="0" smtClean="0">
                <a:solidFill>
                  <a:prstClr val="white"/>
                </a:solidFill>
              </a:rPr>
            </a:br>
            <a:r>
              <a:rPr lang="it-IT" sz="1600" dirty="0" smtClean="0">
                <a:solidFill>
                  <a:prstClr val="white"/>
                </a:solidFill>
              </a:rPr>
              <a:t/>
            </a:r>
            <a:br>
              <a:rPr lang="it-IT" sz="1600" dirty="0" smtClean="0">
                <a:solidFill>
                  <a:prstClr val="white"/>
                </a:solidFill>
              </a:rPr>
            </a:br>
            <a:r>
              <a:rPr lang="it-IT" sz="1600" dirty="0" smtClean="0">
                <a:solidFill>
                  <a:prstClr val="white"/>
                </a:solidFill>
              </a:rPr>
              <a:t>Vivere la vita è l'avventura </a:t>
            </a:r>
          </a:p>
          <a:p>
            <a:r>
              <a:rPr lang="it-IT" sz="1600" dirty="0" smtClean="0">
                <a:solidFill>
                  <a:prstClr val="white"/>
                </a:solidFill>
              </a:rPr>
              <a:t>più stupenda dell'amore, </a:t>
            </a:r>
            <a:br>
              <a:rPr lang="it-IT" sz="1600" dirty="0" smtClean="0">
                <a:solidFill>
                  <a:prstClr val="white"/>
                </a:solidFill>
              </a:rPr>
            </a:br>
            <a:r>
              <a:rPr lang="it-IT" sz="1600" dirty="0" smtClean="0">
                <a:solidFill>
                  <a:prstClr val="white"/>
                </a:solidFill>
              </a:rPr>
              <a:t>è quello che Dio vuole da te. </a:t>
            </a:r>
            <a:br>
              <a:rPr lang="it-IT" sz="1600" dirty="0" smtClean="0">
                <a:solidFill>
                  <a:prstClr val="white"/>
                </a:solidFill>
              </a:rPr>
            </a:br>
            <a:r>
              <a:rPr lang="it-IT" sz="1600" dirty="0" smtClean="0">
                <a:solidFill>
                  <a:prstClr val="white"/>
                </a:solidFill>
              </a:rPr>
              <a:t>Vivere la vita e generare ogni momento il paradiso </a:t>
            </a:r>
            <a:br>
              <a:rPr lang="it-IT" sz="1600" dirty="0" smtClean="0">
                <a:solidFill>
                  <a:prstClr val="white"/>
                </a:solidFill>
              </a:rPr>
            </a:br>
            <a:r>
              <a:rPr lang="it-IT" sz="1600" dirty="0" smtClean="0">
                <a:solidFill>
                  <a:prstClr val="white"/>
                </a:solidFill>
              </a:rPr>
              <a:t>è quello che Dio vuole da te. </a:t>
            </a:r>
            <a:br>
              <a:rPr lang="it-IT" sz="1600" dirty="0" smtClean="0">
                <a:solidFill>
                  <a:prstClr val="white"/>
                </a:solidFill>
              </a:rPr>
            </a:br>
            <a:r>
              <a:rPr lang="it-IT" sz="1600" dirty="0" smtClean="0">
                <a:solidFill>
                  <a:prstClr val="white"/>
                </a:solidFill>
              </a:rPr>
              <a:t/>
            </a:r>
            <a:br>
              <a:rPr lang="it-IT" sz="1600" dirty="0" smtClean="0">
                <a:solidFill>
                  <a:prstClr val="white"/>
                </a:solidFill>
              </a:rPr>
            </a:br>
            <a:r>
              <a:rPr lang="it-IT" sz="1600" dirty="0" smtClean="0">
                <a:solidFill>
                  <a:prstClr val="white"/>
                </a:solidFill>
              </a:rPr>
              <a:t>Vivere perché ritorni al mondo l'unità, </a:t>
            </a:r>
            <a:br>
              <a:rPr lang="it-IT" sz="1600" dirty="0" smtClean="0">
                <a:solidFill>
                  <a:prstClr val="white"/>
                </a:solidFill>
              </a:rPr>
            </a:br>
            <a:r>
              <a:rPr lang="it-IT" sz="1600" dirty="0" smtClean="0">
                <a:solidFill>
                  <a:prstClr val="white"/>
                </a:solidFill>
              </a:rPr>
              <a:t>perché Dio sta nei fratelli tuoi... </a:t>
            </a:r>
            <a:br>
              <a:rPr lang="it-IT" sz="1600" dirty="0" smtClean="0">
                <a:solidFill>
                  <a:prstClr val="white"/>
                </a:solidFill>
              </a:rPr>
            </a:br>
            <a:r>
              <a:rPr lang="it-IT" sz="1600" dirty="0" smtClean="0">
                <a:solidFill>
                  <a:prstClr val="white"/>
                </a:solidFill>
              </a:rPr>
              <a:t>Scoprirai allora il cielo dentro di te, </a:t>
            </a:r>
            <a:br>
              <a:rPr lang="it-IT" sz="1600" dirty="0" smtClean="0">
                <a:solidFill>
                  <a:prstClr val="white"/>
                </a:solidFill>
              </a:rPr>
            </a:br>
            <a:r>
              <a:rPr lang="it-IT" sz="1600" dirty="0" smtClean="0">
                <a:solidFill>
                  <a:prstClr val="white"/>
                </a:solidFill>
              </a:rPr>
              <a:t>una scia di luce lascerai. (2 volte)</a:t>
            </a:r>
            <a:r>
              <a:rPr lang="it-IT" dirty="0" smtClean="0">
                <a:solidFill>
                  <a:prstClr val="white"/>
                </a:solidFill>
              </a:rPr>
              <a:t/>
            </a:r>
            <a:br>
              <a:rPr lang="it-IT" dirty="0" smtClean="0">
                <a:solidFill>
                  <a:prstClr val="white"/>
                </a:solidFill>
              </a:rPr>
            </a:br>
            <a:endParaRPr lang="it-IT" dirty="0">
              <a:solidFill>
                <a:prstClr val="white"/>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395536" y="2584649"/>
            <a:ext cx="518457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it-IT" sz="2000" dirty="0" smtClean="0">
                <a:solidFill>
                  <a:prstClr val="white"/>
                </a:solidFill>
                <a:latin typeface="Times New Roman" pitchFamily="18" charset="0"/>
                <a:ea typeface="Calibri" pitchFamily="34" charset="0"/>
                <a:cs typeface="Times New Roman" pitchFamily="18" charset="0"/>
              </a:rPr>
              <a:t>È la vita che ci forma, prima ancora che le nostre strategie educative, le nostre iniziative. </a:t>
            </a:r>
          </a:p>
          <a:p>
            <a:pPr algn="just" fontAlgn="base">
              <a:spcBef>
                <a:spcPct val="0"/>
              </a:spcBef>
              <a:spcAft>
                <a:spcPct val="0"/>
              </a:spcAft>
            </a:pPr>
            <a:endParaRPr lang="it-IT" sz="2000" dirty="0" smtClean="0">
              <a:solidFill>
                <a:prstClr val="white"/>
              </a:solidFill>
              <a:latin typeface="Times New Roman" pitchFamily="18" charset="0"/>
              <a:ea typeface="Calibri" pitchFamily="34" charset="0"/>
              <a:cs typeface="Times New Roman" pitchFamily="18" charset="0"/>
            </a:endParaRPr>
          </a:p>
          <a:p>
            <a:pPr algn="just" fontAlgn="base">
              <a:spcBef>
                <a:spcPct val="0"/>
              </a:spcBef>
              <a:spcAft>
                <a:spcPct val="0"/>
              </a:spcAft>
            </a:pPr>
            <a:r>
              <a:rPr lang="it-IT" sz="2000" dirty="0" smtClean="0">
                <a:solidFill>
                  <a:prstClr val="white"/>
                </a:solidFill>
                <a:latin typeface="Times New Roman" pitchFamily="18" charset="0"/>
                <a:ea typeface="Calibri" pitchFamily="34" charset="0"/>
                <a:cs typeface="Times New Roman" pitchFamily="18" charset="0"/>
              </a:rPr>
              <a:t>Ogni circostanza di vita, ogni incontro, ogni stagione esistenziale, ogni successo e insuccesso … tutto può diventare luogo e strumento della formazione, nostra e dei nostri ragazzi.</a:t>
            </a:r>
          </a:p>
          <a:p>
            <a:pPr algn="just" fontAlgn="base">
              <a:spcBef>
                <a:spcPct val="0"/>
              </a:spcBef>
              <a:spcAft>
                <a:spcPct val="0"/>
              </a:spcAft>
            </a:pPr>
            <a:endParaRPr lang="it-IT" sz="2000" dirty="0" smtClean="0">
              <a:solidFill>
                <a:prstClr val="white"/>
              </a:solidFill>
              <a:latin typeface="Times New Roman" pitchFamily="18" charset="0"/>
              <a:cs typeface="Times New Roman" pitchFamily="18" charset="0"/>
            </a:endParaRPr>
          </a:p>
          <a:p>
            <a:pPr algn="just" fontAlgn="base">
              <a:spcBef>
                <a:spcPct val="0"/>
              </a:spcBef>
              <a:spcAft>
                <a:spcPct val="0"/>
              </a:spcAft>
            </a:pPr>
            <a:r>
              <a:rPr lang="it-IT" sz="2000" dirty="0" smtClean="0">
                <a:solidFill>
                  <a:prstClr val="white"/>
                </a:solidFill>
                <a:latin typeface="Times New Roman" pitchFamily="18" charset="0"/>
                <a:cs typeface="Times New Roman" pitchFamily="18" charset="0"/>
              </a:rPr>
              <a:t>L’intera vita umana è una via di accesso a Dio</a:t>
            </a:r>
            <a:endParaRPr lang="it-IT" sz="2000" dirty="0" smtClean="0">
              <a:solidFill>
                <a:prstClr val="white"/>
              </a:solidFill>
              <a:latin typeface="Arial" pitchFamily="34" charset="0"/>
              <a:cs typeface="Arial" pitchFamily="34" charset="0"/>
            </a:endParaRPr>
          </a:p>
        </p:txBody>
      </p:sp>
      <p:pic>
        <p:nvPicPr>
          <p:cNvPr id="3" name="Picture 7" descr="04%20sentiero"/>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825751">
            <a:off x="6113722" y="884932"/>
            <a:ext cx="2647950" cy="3533775"/>
          </a:xfrm>
          <a:prstGeom prst="rect">
            <a:avLst/>
          </a:prstGeom>
          <a:noFill/>
          <a:ln w="9525">
            <a:noFill/>
            <a:miter lim="800000"/>
            <a:headEnd/>
            <a:tailEnd/>
          </a:ln>
        </p:spPr>
      </p:pic>
      <p:sp>
        <p:nvSpPr>
          <p:cNvPr id="4" name="Rettangolo 3"/>
          <p:cNvSpPr/>
          <p:nvPr/>
        </p:nvSpPr>
        <p:spPr>
          <a:xfrm>
            <a:off x="755576" y="0"/>
            <a:ext cx="6797054" cy="1754326"/>
          </a:xfrm>
          <a:prstGeom prst="rect">
            <a:avLst/>
          </a:prstGeom>
          <a:noFill/>
        </p:spPr>
        <p:txBody>
          <a:bodyPr wrap="none" lIns="91440" tIns="45720" rIns="91440" bIns="45720">
            <a:spAutoFit/>
          </a:bodyPr>
          <a:lstStyle/>
          <a:p>
            <a:pPr algn="ctr"/>
            <a:r>
              <a:rPr lang="it-IT" sz="5400" b="1" spc="50" dirty="0" smtClean="0">
                <a:ln w="12700" cmpd="sng">
                  <a:solidFill>
                    <a:srgbClr val="1AB39F">
                      <a:satMod val="120000"/>
                      <a:shade val="80000"/>
                    </a:srgbClr>
                  </a:solidFill>
                  <a:prstDash val="solid"/>
                </a:ln>
                <a:solidFill>
                  <a:srgbClr val="1AB39F">
                    <a:tint val="1000"/>
                  </a:srgbClr>
                </a:solidFill>
                <a:effectLst>
                  <a:glow rad="53100">
                    <a:srgbClr val="1AB39F">
                      <a:satMod val="180000"/>
                      <a:alpha val="30000"/>
                    </a:srgbClr>
                  </a:glow>
                </a:effectLst>
              </a:rPr>
              <a:t>La vita come </a:t>
            </a:r>
          </a:p>
          <a:p>
            <a:pPr algn="ctr"/>
            <a:r>
              <a:rPr lang="it-IT" sz="5400" b="1" spc="50" dirty="0" smtClean="0">
                <a:ln w="12700" cmpd="sng">
                  <a:solidFill>
                    <a:srgbClr val="1AB39F">
                      <a:satMod val="120000"/>
                      <a:shade val="80000"/>
                    </a:srgbClr>
                  </a:solidFill>
                  <a:prstDash val="solid"/>
                </a:ln>
                <a:solidFill>
                  <a:srgbClr val="1AB39F">
                    <a:tint val="1000"/>
                  </a:srgbClr>
                </a:solidFill>
                <a:effectLst>
                  <a:glow rad="53100">
                    <a:srgbClr val="1AB39F">
                      <a:satMod val="180000"/>
                      <a:alpha val="30000"/>
                    </a:srgbClr>
                  </a:glow>
                </a:effectLst>
              </a:rPr>
              <a:t>parabola formativa</a:t>
            </a:r>
            <a:endParaRPr lang="it-IT" sz="5400" b="1" spc="50" dirty="0">
              <a:ln w="12700" cmpd="sng">
                <a:solidFill>
                  <a:srgbClr val="1AB39F">
                    <a:satMod val="120000"/>
                    <a:shade val="80000"/>
                  </a:srgbClr>
                </a:solidFill>
                <a:prstDash val="solid"/>
              </a:ln>
              <a:solidFill>
                <a:srgbClr val="1AB39F">
                  <a:tint val="1000"/>
                </a:srgbClr>
              </a:solidFill>
              <a:effectLst>
                <a:glow rad="53100">
                  <a:srgbClr val="1AB39F">
                    <a:satMod val="180000"/>
                    <a:alpha val="30000"/>
                  </a:srgbClr>
                </a:glow>
              </a:effectLst>
            </a:endParaRPr>
          </a:p>
        </p:txBody>
      </p:sp>
      <p:pic>
        <p:nvPicPr>
          <p:cNvPr id="17410" name="Picture 2" descr="http://2.bp.blogspot.com/_0GG_6fSKfBI/TGnntD9Ot1I/AAAAAAAAASQ/Uyvn6C2zEDI/s400/libro_della_vit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84168" y="3933056"/>
            <a:ext cx="2613670" cy="2613670"/>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539552" y="2708920"/>
            <a:ext cx="3600400" cy="2677656"/>
          </a:xfrm>
          <a:prstGeom prst="rect">
            <a:avLst/>
          </a:prstGeom>
        </p:spPr>
        <p:txBody>
          <a:bodyPr wrap="square">
            <a:spAutoFit/>
          </a:bodyPr>
          <a:lstStyle/>
          <a:p>
            <a:pPr algn="just" fontAlgn="base">
              <a:spcBef>
                <a:spcPct val="0"/>
              </a:spcBef>
              <a:spcAft>
                <a:spcPct val="0"/>
              </a:spcAft>
            </a:pPr>
            <a:r>
              <a:rPr lang="it-IT" sz="2400" dirty="0" smtClean="0">
                <a:solidFill>
                  <a:prstClr val="white"/>
                </a:solidFill>
                <a:latin typeface="Times New Roman" pitchFamily="18" charset="0"/>
                <a:ea typeface="Calibri" pitchFamily="34" charset="0"/>
                <a:cs typeface="Times New Roman" pitchFamily="18" charset="0"/>
              </a:rPr>
              <a:t>L’esistenza di ciascuno di noi diviene mediazione dell’azione formativa del Padre che vuole</a:t>
            </a:r>
          </a:p>
          <a:p>
            <a:pPr algn="just" fontAlgn="base">
              <a:spcBef>
                <a:spcPct val="0"/>
              </a:spcBef>
              <a:spcAft>
                <a:spcPct val="0"/>
              </a:spcAft>
            </a:pPr>
            <a:endParaRPr lang="it-IT" sz="2400" dirty="0" smtClean="0">
              <a:solidFill>
                <a:prstClr val="white"/>
              </a:solidFill>
              <a:latin typeface="Times New Roman" pitchFamily="18" charset="0"/>
              <a:ea typeface="Calibri" pitchFamily="34" charset="0"/>
              <a:cs typeface="Times New Roman" pitchFamily="18" charset="0"/>
            </a:endParaRPr>
          </a:p>
          <a:p>
            <a:pPr algn="ctr" fontAlgn="base">
              <a:spcBef>
                <a:spcPct val="0"/>
              </a:spcBef>
              <a:spcAft>
                <a:spcPct val="0"/>
              </a:spcAft>
            </a:pPr>
            <a:r>
              <a:rPr lang="it-IT" sz="2400" dirty="0" smtClean="0">
                <a:solidFill>
                  <a:prstClr val="white"/>
                </a:solidFill>
                <a:latin typeface="Times New Roman" pitchFamily="18" charset="0"/>
                <a:ea typeface="Calibri" pitchFamily="34" charset="0"/>
                <a:cs typeface="Times New Roman" pitchFamily="18" charset="0"/>
              </a:rPr>
              <a:t> “</a:t>
            </a:r>
            <a:r>
              <a:rPr lang="it-IT" sz="2400" i="1" dirty="0" smtClean="0">
                <a:solidFill>
                  <a:prstClr val="white"/>
                </a:solidFill>
                <a:latin typeface="Times New Roman" pitchFamily="18" charset="0"/>
                <a:ea typeface="Calibri" pitchFamily="34" charset="0"/>
                <a:cs typeface="Times New Roman" pitchFamily="18" charset="0"/>
              </a:rPr>
              <a:t>ricreare</a:t>
            </a:r>
            <a:r>
              <a:rPr lang="it-IT" sz="2400" dirty="0" smtClean="0">
                <a:solidFill>
                  <a:prstClr val="white"/>
                </a:solidFill>
                <a:latin typeface="Times New Roman" pitchFamily="18" charset="0"/>
                <a:ea typeface="Calibri" pitchFamily="34" charset="0"/>
                <a:cs typeface="Times New Roman" pitchFamily="18" charset="0"/>
              </a:rPr>
              <a:t>” in noi “</a:t>
            </a:r>
            <a:r>
              <a:rPr lang="it-IT" sz="2400" i="1" dirty="0" smtClean="0">
                <a:solidFill>
                  <a:prstClr val="white"/>
                </a:solidFill>
                <a:latin typeface="Times New Roman" pitchFamily="18" charset="0"/>
                <a:ea typeface="Calibri" pitchFamily="34" charset="0"/>
                <a:cs typeface="Times New Roman" pitchFamily="18" charset="0"/>
              </a:rPr>
              <a:t>gli stessi sentimenti del Figlio</a:t>
            </a:r>
            <a:r>
              <a:rPr lang="it-IT" sz="2400" dirty="0" smtClean="0">
                <a:solidFill>
                  <a:prstClr val="white"/>
                </a:solidFill>
                <a:latin typeface="Times New Roman" pitchFamily="18" charset="0"/>
                <a:ea typeface="Calibri" pitchFamily="34" charset="0"/>
                <a:cs typeface="Times New Roman" pitchFamily="18" charset="0"/>
              </a:rPr>
              <a:t>”. </a:t>
            </a:r>
          </a:p>
        </p:txBody>
      </p:sp>
      <p:sp>
        <p:nvSpPr>
          <p:cNvPr id="6" name="Rettangolo 5"/>
          <p:cNvSpPr/>
          <p:nvPr/>
        </p:nvSpPr>
        <p:spPr>
          <a:xfrm>
            <a:off x="755576" y="404664"/>
            <a:ext cx="7994496" cy="1200329"/>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r"/>
            <a:r>
              <a:rPr lang="it-IT" sz="3600" b="1" dirty="0" smtClean="0">
                <a:ln/>
                <a:solidFill>
                  <a:srgbClr val="FEB80A"/>
                </a:solidFill>
              </a:rPr>
              <a:t>“Abbiate in voi gli stessi sentimenti </a:t>
            </a:r>
          </a:p>
          <a:p>
            <a:pPr algn="r"/>
            <a:r>
              <a:rPr lang="it-IT" sz="3600" b="1" dirty="0" smtClean="0">
                <a:ln/>
                <a:solidFill>
                  <a:srgbClr val="FEB80A"/>
                </a:solidFill>
              </a:rPr>
              <a:t>che furono di Cristo Gesù” </a:t>
            </a:r>
            <a:endParaRPr lang="it-IT" sz="3600" b="1" dirty="0">
              <a:ln/>
              <a:solidFill>
                <a:srgbClr val="FEB80A"/>
              </a:solidFill>
            </a:endParaRPr>
          </a:p>
        </p:txBody>
      </p:sp>
      <p:pic>
        <p:nvPicPr>
          <p:cNvPr id="1026" name="Picture 2" descr="http://4.bp.blogspot.com/-Cu5gsUT_VBY/T2ZVBUB_4fI/AAAAAAAAAi0/k41GuMn91kE/s1600/Immagine+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788024" y="2636912"/>
            <a:ext cx="3303647" cy="3384376"/>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51520" y="1628800"/>
            <a:ext cx="5688632" cy="1200329"/>
          </a:xfrm>
          <a:prstGeom prst="rect">
            <a:avLst/>
          </a:prstGeom>
        </p:spPr>
        <p:txBody>
          <a:bodyPr wrap="square">
            <a:spAutoFit/>
          </a:bodyPr>
          <a:lstStyle/>
          <a:p>
            <a:pPr algn="just" eaLnBrk="0" fontAlgn="base" hangingPunct="0">
              <a:spcBef>
                <a:spcPct val="0"/>
              </a:spcBef>
              <a:spcAft>
                <a:spcPct val="0"/>
              </a:spcAft>
            </a:pPr>
            <a:r>
              <a:rPr lang="it-IT" dirty="0" smtClean="0">
                <a:solidFill>
                  <a:prstClr val="white"/>
                </a:solidFill>
                <a:latin typeface="Times New Roman" pitchFamily="18" charset="0"/>
                <a:ea typeface="Calibri" pitchFamily="34" charset="0"/>
                <a:cs typeface="Times New Roman" pitchFamily="18" charset="0"/>
              </a:rPr>
              <a:t>Non sono altro che attenzione alle cose ovvie del mondo.</a:t>
            </a:r>
          </a:p>
          <a:p>
            <a:pPr algn="just" eaLnBrk="0" fontAlgn="base" hangingPunct="0">
              <a:spcBef>
                <a:spcPct val="0"/>
              </a:spcBef>
              <a:spcAft>
                <a:spcPct val="0"/>
              </a:spcAft>
            </a:pPr>
            <a:endParaRPr lang="it-IT" dirty="0" smtClean="0">
              <a:solidFill>
                <a:prstClr val="white"/>
              </a:solidFill>
              <a:latin typeface="Times New Roman" pitchFamily="18" charset="0"/>
              <a:ea typeface="Calibri" pitchFamily="34" charset="0"/>
              <a:cs typeface="Times New Roman" pitchFamily="18" charset="0"/>
            </a:endParaRPr>
          </a:p>
          <a:p>
            <a:pPr algn="just" eaLnBrk="0" fontAlgn="base" hangingPunct="0">
              <a:spcBef>
                <a:spcPct val="0"/>
              </a:spcBef>
              <a:spcAft>
                <a:spcPct val="0"/>
              </a:spcAft>
            </a:pPr>
            <a:r>
              <a:rPr lang="it-IT" dirty="0" smtClean="0">
                <a:solidFill>
                  <a:prstClr val="white"/>
                </a:solidFill>
                <a:latin typeface="Times New Roman" pitchFamily="18" charset="0"/>
                <a:ea typeface="Calibri" pitchFamily="34" charset="0"/>
                <a:cs typeface="Times New Roman" pitchFamily="18" charset="0"/>
              </a:rPr>
              <a:t>Egli ci educa a riconoscere nelle cose semplici e quotidiane il mistero del regno di Dio che si svela.</a:t>
            </a:r>
            <a:endParaRPr lang="it-IT" dirty="0" smtClean="0">
              <a:solidFill>
                <a:prstClr val="white"/>
              </a:solidFill>
              <a:latin typeface="Arial" pitchFamily="34" charset="0"/>
              <a:cs typeface="Arial" pitchFamily="34" charset="0"/>
            </a:endParaRPr>
          </a:p>
        </p:txBody>
      </p:sp>
      <p:sp>
        <p:nvSpPr>
          <p:cNvPr id="3" name="Rettangolo 2"/>
          <p:cNvSpPr/>
          <p:nvPr/>
        </p:nvSpPr>
        <p:spPr>
          <a:xfrm>
            <a:off x="1763688" y="260648"/>
            <a:ext cx="7181774" cy="923330"/>
          </a:xfrm>
          <a:prstGeom prst="rect">
            <a:avLst/>
          </a:prstGeom>
          <a:noFill/>
        </p:spPr>
        <p:txBody>
          <a:bodyPr wrap="none" lIns="91440" tIns="45720" rIns="91440" bIns="45720">
            <a:spAutoFit/>
          </a:bodyPr>
          <a:lstStyle/>
          <a:p>
            <a:pPr algn="ctr"/>
            <a:r>
              <a:rPr lang="it-IT" sz="5400" b="1" dirty="0" smtClean="0">
                <a:ln w="900" cmpd="sng">
                  <a:solidFill>
                    <a:srgbClr val="7FD13B">
                      <a:satMod val="190000"/>
                      <a:alpha val="55000"/>
                    </a:srgbClr>
                  </a:solidFill>
                  <a:prstDash val="solid"/>
                </a:ln>
                <a:solidFill>
                  <a:srgbClr val="7FD13B">
                    <a:satMod val="200000"/>
                    <a:tint val="3000"/>
                  </a:srgbClr>
                </a:solidFill>
                <a:effectLst>
                  <a:innerShdw blurRad="101600" dist="76200" dir="5400000">
                    <a:srgbClr val="7FD13B">
                      <a:satMod val="190000"/>
                      <a:tint val="100000"/>
                      <a:alpha val="74000"/>
                    </a:srgbClr>
                  </a:innerShdw>
                </a:effectLst>
              </a:rPr>
              <a:t>Le parabole di  Gesù</a:t>
            </a:r>
            <a:endParaRPr lang="it-IT" sz="5400" b="1" dirty="0">
              <a:ln w="900" cmpd="sng">
                <a:solidFill>
                  <a:srgbClr val="7FD13B">
                    <a:satMod val="190000"/>
                    <a:alpha val="55000"/>
                  </a:srgbClr>
                </a:solidFill>
                <a:prstDash val="solid"/>
              </a:ln>
              <a:solidFill>
                <a:srgbClr val="7FD13B">
                  <a:satMod val="200000"/>
                  <a:tint val="3000"/>
                </a:srgbClr>
              </a:solidFill>
              <a:effectLst>
                <a:innerShdw blurRad="101600" dist="76200" dir="5400000">
                  <a:srgbClr val="7FD13B">
                    <a:satMod val="190000"/>
                    <a:tint val="100000"/>
                    <a:alpha val="74000"/>
                  </a:srgbClr>
                </a:innerShdw>
              </a:effectLst>
            </a:endParaRPr>
          </a:p>
        </p:txBody>
      </p:sp>
      <p:pic>
        <p:nvPicPr>
          <p:cNvPr id="5" name="Picture 4" descr="http://percorsimediali.it/raffaeledemare/files/2011/09/Samaritaner-seri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445177">
            <a:off x="4814106" y="2906843"/>
            <a:ext cx="3177217" cy="1725209"/>
          </a:xfrm>
          <a:prstGeom prst="rect">
            <a:avLst/>
          </a:prstGeom>
          <a:noFill/>
        </p:spPr>
      </p:pic>
      <p:pic>
        <p:nvPicPr>
          <p:cNvPr id="47106" name="Picture 2" descr="http://www.artbible.net/3JC/-Mat-13,01_Parable%20The%20sower_Parabole%20Le%20semeur/14%20SULLY%20SERMON%20PARABOLE%20DU%20SEMEUR.jpg"/>
          <p:cNvPicPr>
            <a:picLocks noChangeAspect="1" noChangeArrowheads="1"/>
          </p:cNvPicPr>
          <p:nvPr/>
        </p:nvPicPr>
        <p:blipFill>
          <a:blip r:embed="rId3" cstate="email">
            <a:clrChange>
              <a:clrFrom>
                <a:srgbClr val="FEFCEF"/>
              </a:clrFrom>
              <a:clrTo>
                <a:srgbClr val="FEFCEF">
                  <a:alpha val="0"/>
                </a:srgbClr>
              </a:clrTo>
            </a:clrChange>
            <a:extLst>
              <a:ext uri="{28A0092B-C50C-407E-A947-70E740481C1C}">
                <a14:useLocalDpi xmlns:a14="http://schemas.microsoft.com/office/drawing/2010/main"/>
              </a:ext>
            </a:extLst>
          </a:blip>
          <a:srcRect/>
          <a:stretch>
            <a:fillRect/>
          </a:stretch>
        </p:blipFill>
        <p:spPr bwMode="auto">
          <a:xfrm>
            <a:off x="539552" y="3573016"/>
            <a:ext cx="3596080" cy="2376264"/>
          </a:xfrm>
          <a:prstGeom prst="rect">
            <a:avLst/>
          </a:prstGeom>
          <a:noFill/>
        </p:spPr>
      </p:pic>
      <p:pic>
        <p:nvPicPr>
          <p:cNvPr id="47108" name="Picture 4" descr="http://www.rivistadipedagogiareligiosa.it/wp-content/uploads/archivioRivista/originale10189.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43808" y="4725144"/>
            <a:ext cx="1770443" cy="1916832"/>
          </a:xfrm>
          <a:prstGeom prst="rect">
            <a:avLst/>
          </a:prstGeom>
          <a:noFill/>
        </p:spPr>
      </p:pic>
      <p:sp>
        <p:nvSpPr>
          <p:cNvPr id="7" name="CasellaDiTesto 6"/>
          <p:cNvSpPr txBox="1"/>
          <p:nvPr/>
        </p:nvSpPr>
        <p:spPr>
          <a:xfrm>
            <a:off x="5076056" y="5085184"/>
            <a:ext cx="3816424" cy="1200329"/>
          </a:xfrm>
          <a:prstGeom prst="rect">
            <a:avLst/>
          </a:prstGeom>
          <a:noFill/>
        </p:spPr>
        <p:txBody>
          <a:bodyPr wrap="square" rtlCol="0">
            <a:spAutoFit/>
          </a:bodyPr>
          <a:lstStyle/>
          <a:p>
            <a:r>
              <a:rPr lang="it-IT" dirty="0" smtClean="0">
                <a:solidFill>
                  <a:prstClr val="white"/>
                </a:solidFill>
                <a:latin typeface="Times New Roman" pitchFamily="18" charset="0"/>
                <a:cs typeface="Times New Roman" pitchFamily="18" charset="0"/>
              </a:rPr>
              <a:t>Il linguaggio evangelico è pieno della vita dei sensi. I verbi di Gesù sono toccare, parlare, mangiare e bere, udire, vedere …  </a:t>
            </a:r>
            <a:endParaRPr lang="it-IT" dirty="0">
              <a:solidFill>
                <a:prstClr val="white"/>
              </a:solidFill>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79512" y="2132856"/>
            <a:ext cx="5328592" cy="4524315"/>
          </a:xfrm>
          <a:prstGeom prst="rect">
            <a:avLst/>
          </a:prstGeom>
        </p:spPr>
        <p:txBody>
          <a:bodyPr wrap="square">
            <a:spAutoFit/>
          </a:bodyPr>
          <a:lstStyle/>
          <a:p>
            <a:pPr algn="just" eaLnBrk="0" fontAlgn="base" hangingPunct="0">
              <a:spcBef>
                <a:spcPct val="0"/>
              </a:spcBef>
              <a:spcAft>
                <a:spcPct val="0"/>
              </a:spcAft>
            </a:pPr>
            <a:r>
              <a:rPr lang="it-IT" sz="2400" dirty="0" smtClean="0">
                <a:solidFill>
                  <a:prstClr val="white"/>
                </a:solidFill>
                <a:latin typeface="Times New Roman" pitchFamily="18" charset="0"/>
                <a:ea typeface="Calibri" pitchFamily="34" charset="0"/>
                <a:cs typeface="Times New Roman" pitchFamily="18" charset="0"/>
              </a:rPr>
              <a:t>La vita diviene una parabola formativa</a:t>
            </a:r>
          </a:p>
          <a:p>
            <a:pPr algn="just" eaLnBrk="0" fontAlgn="base" hangingPunct="0">
              <a:spcBef>
                <a:spcPct val="0"/>
              </a:spcBef>
              <a:spcAft>
                <a:spcPct val="0"/>
              </a:spcAft>
            </a:pPr>
            <a:endParaRPr lang="it-IT" sz="2400" dirty="0" smtClean="0">
              <a:solidFill>
                <a:prstClr val="white"/>
              </a:solidFill>
              <a:latin typeface="Times New Roman" pitchFamily="18" charset="0"/>
              <a:ea typeface="Calibri" pitchFamily="34" charset="0"/>
              <a:cs typeface="Times New Roman" pitchFamily="18" charset="0"/>
            </a:endParaRPr>
          </a:p>
          <a:p>
            <a:pPr algn="just" eaLnBrk="0" fontAlgn="base" hangingPunct="0">
              <a:spcBef>
                <a:spcPct val="0"/>
              </a:spcBef>
              <a:spcAft>
                <a:spcPct val="0"/>
              </a:spcAft>
            </a:pPr>
            <a:r>
              <a:rPr lang="it-IT" sz="2400" dirty="0" smtClean="0">
                <a:solidFill>
                  <a:prstClr val="white"/>
                </a:solidFill>
                <a:latin typeface="Times New Roman" pitchFamily="18" charset="0"/>
                <a:ea typeface="Calibri" pitchFamily="34" charset="0"/>
                <a:cs typeface="Times New Roman" pitchFamily="18" charset="0"/>
              </a:rPr>
              <a:t>a condizione di educare a lasciarsi formare da essa.  Occorre vivere le situazioni esistenziali, vederle e sentirle come grazia di formazione che “tocca” provvidenzialmente la nostra vita e da cui accettare di lasciarci toccare.</a:t>
            </a:r>
          </a:p>
          <a:p>
            <a:pPr algn="just" eaLnBrk="0" fontAlgn="base" hangingPunct="0">
              <a:spcBef>
                <a:spcPct val="0"/>
              </a:spcBef>
              <a:spcAft>
                <a:spcPct val="0"/>
              </a:spcAft>
            </a:pPr>
            <a:endParaRPr lang="it-IT" sz="2400" dirty="0" smtClean="0">
              <a:solidFill>
                <a:prstClr val="white"/>
              </a:solidFill>
              <a:latin typeface="Times New Roman" pitchFamily="18" charset="0"/>
              <a:ea typeface="Calibri" pitchFamily="34" charset="0"/>
              <a:cs typeface="Times New Roman" pitchFamily="18" charset="0"/>
            </a:endParaRPr>
          </a:p>
          <a:p>
            <a:pPr algn="just" eaLnBrk="0" fontAlgn="base" hangingPunct="0">
              <a:spcBef>
                <a:spcPct val="0"/>
              </a:spcBef>
              <a:spcAft>
                <a:spcPct val="0"/>
              </a:spcAft>
            </a:pPr>
            <a:r>
              <a:rPr lang="it-IT" sz="2400" dirty="0" smtClean="0">
                <a:solidFill>
                  <a:prstClr val="white"/>
                </a:solidFill>
                <a:latin typeface="Times New Roman" pitchFamily="18" charset="0"/>
                <a:ea typeface="Calibri" pitchFamily="34" charset="0"/>
                <a:cs typeface="Times New Roman" pitchFamily="18" charset="0"/>
              </a:rPr>
              <a:t>Se fossimo attenti all’ordinarietà ci accorgeremmo della compagnia quotidiana di Dio. </a:t>
            </a:r>
            <a:endParaRPr lang="it-IT" sz="2400" dirty="0" smtClean="0">
              <a:solidFill>
                <a:prstClr val="white"/>
              </a:solidFill>
              <a:latin typeface="Arial" pitchFamily="34" charset="0"/>
              <a:cs typeface="Arial" pitchFamily="34" charset="0"/>
            </a:endParaRPr>
          </a:p>
        </p:txBody>
      </p:sp>
      <p:sp>
        <p:nvSpPr>
          <p:cNvPr id="3" name="Rettangolo 2"/>
          <p:cNvSpPr/>
          <p:nvPr/>
        </p:nvSpPr>
        <p:spPr>
          <a:xfrm>
            <a:off x="1835696" y="332656"/>
            <a:ext cx="6876256" cy="1754326"/>
          </a:xfrm>
          <a:prstGeom prst="rect">
            <a:avLst/>
          </a:prstGeom>
        </p:spPr>
        <p:txBody>
          <a:bodyPr wrap="square">
            <a:spAutoFit/>
          </a:bodyPr>
          <a:lstStyle/>
          <a:p>
            <a:pPr algn="r" eaLnBrk="0" fontAlgn="base" hangingPunct="0">
              <a:spcBef>
                <a:spcPct val="0"/>
              </a:spcBef>
              <a:spcAft>
                <a:spcPct val="0"/>
              </a:spcAft>
            </a:pPr>
            <a:r>
              <a:rPr lang="it-IT" sz="3600" b="1" dirty="0" smtClean="0">
                <a:solidFill>
                  <a:srgbClr val="FEB80A">
                    <a:lumMod val="60000"/>
                    <a:lumOff val="40000"/>
                  </a:srgbClr>
                </a:solidFill>
                <a:latin typeface="Times New Roman" pitchFamily="18" charset="0"/>
                <a:ea typeface="Calibri" pitchFamily="34" charset="0"/>
                <a:cs typeface="Times New Roman" pitchFamily="18" charset="0"/>
              </a:rPr>
              <a:t>Occorre imparare </a:t>
            </a:r>
          </a:p>
          <a:p>
            <a:pPr algn="r" eaLnBrk="0" fontAlgn="base" hangingPunct="0">
              <a:spcBef>
                <a:spcPct val="0"/>
              </a:spcBef>
              <a:spcAft>
                <a:spcPct val="0"/>
              </a:spcAft>
            </a:pPr>
            <a:r>
              <a:rPr lang="it-IT" sz="3600" b="1" dirty="0" smtClean="0">
                <a:solidFill>
                  <a:srgbClr val="FEB80A">
                    <a:lumMod val="60000"/>
                    <a:lumOff val="40000"/>
                  </a:srgbClr>
                </a:solidFill>
                <a:latin typeface="Times New Roman" pitchFamily="18" charset="0"/>
                <a:ea typeface="Calibri" pitchFamily="34" charset="0"/>
                <a:cs typeface="Times New Roman" pitchFamily="18" charset="0"/>
              </a:rPr>
              <a:t>a imparare dalla vita </a:t>
            </a:r>
          </a:p>
          <a:p>
            <a:pPr algn="r" eaLnBrk="0" fontAlgn="base" hangingPunct="0">
              <a:spcBef>
                <a:spcPct val="0"/>
              </a:spcBef>
              <a:spcAft>
                <a:spcPct val="0"/>
              </a:spcAft>
            </a:pPr>
            <a:r>
              <a:rPr lang="it-IT" sz="3600" b="1" dirty="0" smtClean="0">
                <a:solidFill>
                  <a:srgbClr val="FEB80A">
                    <a:lumMod val="60000"/>
                    <a:lumOff val="40000"/>
                  </a:srgbClr>
                </a:solidFill>
                <a:latin typeface="Times New Roman" pitchFamily="18" charset="0"/>
                <a:ea typeface="Calibri" pitchFamily="34" charset="0"/>
                <a:cs typeface="Times New Roman" pitchFamily="18" charset="0"/>
              </a:rPr>
              <a:t>per tutta la vita</a:t>
            </a:r>
            <a:r>
              <a:rPr lang="it-IT" dirty="0" smtClean="0">
                <a:solidFill>
                  <a:prstClr val="white"/>
                </a:solidFill>
                <a:latin typeface="Times New Roman" pitchFamily="18" charset="0"/>
                <a:ea typeface="Calibri" pitchFamily="34" charset="0"/>
                <a:cs typeface="Times New Roman" pitchFamily="18" charset="0"/>
              </a:rPr>
              <a:t>. </a:t>
            </a:r>
          </a:p>
        </p:txBody>
      </p:sp>
      <p:pic>
        <p:nvPicPr>
          <p:cNvPr id="15362" name="Picture 2" descr="http://2.bp.blogspot.com/-IDVj0P8GxR0/UI6nN5yImQI/AAAAAAAAIsU/73RrJHIa1uM/s1600/vento_di_parol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258827">
            <a:off x="5798393" y="4407746"/>
            <a:ext cx="3127264" cy="2092424"/>
          </a:xfrm>
          <a:prstGeom prst="rect">
            <a:avLst/>
          </a:prstGeom>
          <a:noFill/>
        </p:spPr>
      </p:pic>
      <p:pic>
        <p:nvPicPr>
          <p:cNvPr id="5" name="Picture 2" descr="http://www.comune.mirandola.mo.it/news/le-ordinanze-del-commissario-errani-del-14-agosto/imag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1211975">
            <a:off x="6476232" y="2266608"/>
            <a:ext cx="2525652" cy="2666227"/>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339752" y="260648"/>
            <a:ext cx="6642588" cy="1754326"/>
          </a:xfrm>
          <a:prstGeom prst="rect">
            <a:avLst/>
          </a:prstGeom>
          <a:noFill/>
        </p:spPr>
        <p:txBody>
          <a:bodyPr wrap="none" lIns="91440" tIns="45720" rIns="91440" bIns="45720">
            <a:spAutoFit/>
          </a:bodyPr>
          <a:lstStyle/>
          <a:p>
            <a:r>
              <a:rPr lang="it-IT" sz="5400" b="1" dirty="0" smtClean="0">
                <a:solidFill>
                  <a:srgbClr val="4E5B6F">
                    <a:lumMod val="25000"/>
                    <a:lumOff val="75000"/>
                  </a:srgbClr>
                </a:solidFill>
                <a:effectLst>
                  <a:outerShdw blurRad="38100" dist="38100" dir="2700000" algn="tl">
                    <a:srgbClr val="000000">
                      <a:alpha val="43137"/>
                    </a:srgbClr>
                  </a:outerShdw>
                </a:effectLst>
                <a:latin typeface="Adobe Garamond Pro Bold" pitchFamily="18" charset="0"/>
              </a:rPr>
              <a:t>L’arte di vivere la casa</a:t>
            </a:r>
          </a:p>
          <a:p>
            <a:r>
              <a:rPr lang="it-IT" sz="5400" b="1" dirty="0" smtClean="0">
                <a:solidFill>
                  <a:srgbClr val="4E5B6F">
                    <a:lumMod val="25000"/>
                    <a:lumOff val="75000"/>
                  </a:srgbClr>
                </a:solidFill>
                <a:effectLst>
                  <a:outerShdw blurRad="38100" dist="38100" dir="2700000" algn="tl">
                    <a:srgbClr val="000000">
                      <a:alpha val="43137"/>
                    </a:srgbClr>
                  </a:outerShdw>
                </a:effectLst>
                <a:latin typeface="Adobe Garamond Pro Bold" pitchFamily="18" charset="0"/>
              </a:rPr>
              <a:t>L’arte di abitare la vita</a:t>
            </a:r>
            <a:endParaRPr lang="it-IT" sz="5400" b="1" dirty="0">
              <a:solidFill>
                <a:srgbClr val="4E5B6F">
                  <a:lumMod val="25000"/>
                  <a:lumOff val="75000"/>
                </a:srgbClr>
              </a:solidFill>
              <a:effectLst>
                <a:outerShdw blurRad="38100" dist="38100" dir="2700000" algn="tl">
                  <a:srgbClr val="000000">
                    <a:alpha val="43137"/>
                  </a:srgbClr>
                </a:outerShdw>
              </a:effectLst>
              <a:latin typeface="Adobe Garamond Pro Bold" pitchFamily="18" charset="0"/>
            </a:endParaRPr>
          </a:p>
        </p:txBody>
      </p:sp>
      <p:pic>
        <p:nvPicPr>
          <p:cNvPr id="29698" name="Picture 2" descr="http://www.provincia.bergamo.it/imgArtisti/TF_6/Curr.%20I%20colori%20della%20luce,%20olio%2018x24%2040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7984" y="2348880"/>
            <a:ext cx="3263548" cy="2406867"/>
          </a:xfrm>
          <a:prstGeom prst="rect">
            <a:avLst/>
          </a:prstGeom>
          <a:ln>
            <a:noFill/>
          </a:ln>
          <a:effectLst>
            <a:softEdge rad="112500"/>
          </a:effectLst>
        </p:spPr>
      </p:pic>
      <p:pic>
        <p:nvPicPr>
          <p:cNvPr id="29700" name="Picture 4" descr="http://img.pbol.it/newpbol/img/seo/categorie/casa_famiglia.jpg"/>
          <p:cNvPicPr>
            <a:picLocks noChangeAspect="1" noChangeArrowheads="1"/>
          </p:cNvPicPr>
          <p:nvPr/>
        </p:nvPicPr>
        <p:blipFill>
          <a:blip r:embed="rId3" cstate="email">
            <a:clrChange>
              <a:clrFrom>
                <a:srgbClr val="B9CEE3"/>
              </a:clrFrom>
              <a:clrTo>
                <a:srgbClr val="B9CEE3">
                  <a:alpha val="0"/>
                </a:srgbClr>
              </a:clrTo>
            </a:clrChange>
            <a:extLst>
              <a:ext uri="{28A0092B-C50C-407E-A947-70E740481C1C}">
                <a14:useLocalDpi xmlns:a14="http://schemas.microsoft.com/office/drawing/2010/main"/>
              </a:ext>
            </a:extLst>
          </a:blip>
          <a:srcRect/>
          <a:stretch>
            <a:fillRect/>
          </a:stretch>
        </p:blipFill>
        <p:spPr bwMode="auto">
          <a:xfrm rot="21083299">
            <a:off x="3715119" y="4030508"/>
            <a:ext cx="3396569" cy="2275701"/>
          </a:xfrm>
          <a:prstGeom prst="rect">
            <a:avLst/>
          </a:prstGeom>
          <a:ln>
            <a:noFill/>
          </a:ln>
          <a:effectLst>
            <a:softEdge rad="112500"/>
          </a:effectLst>
        </p:spPr>
      </p:pic>
      <p:pic>
        <p:nvPicPr>
          <p:cNvPr id="7" name="Picture 2" descr="http://amorecontro.myblog.it/media/02/01/352077048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44208" y="3212976"/>
            <a:ext cx="2520280" cy="3377175"/>
          </a:xfrm>
          <a:prstGeom prst="rect">
            <a:avLst/>
          </a:prstGeom>
          <a:noFill/>
        </p:spPr>
      </p:pic>
      <p:sp>
        <p:nvSpPr>
          <p:cNvPr id="8" name="CasellaDiTesto 7"/>
          <p:cNvSpPr txBox="1"/>
          <p:nvPr/>
        </p:nvSpPr>
        <p:spPr>
          <a:xfrm>
            <a:off x="323528" y="1988840"/>
            <a:ext cx="3816424" cy="4801314"/>
          </a:xfrm>
          <a:prstGeom prst="rect">
            <a:avLst/>
          </a:prstGeom>
          <a:noFill/>
        </p:spPr>
        <p:txBody>
          <a:bodyPr wrap="square" rtlCol="0">
            <a:spAutoFit/>
          </a:bodyPr>
          <a:lstStyle/>
          <a:p>
            <a:r>
              <a:rPr lang="it-IT" dirty="0" smtClean="0">
                <a:solidFill>
                  <a:prstClr val="white"/>
                </a:solidFill>
              </a:rPr>
              <a:t>L’elemento decisivo è dunque quello della normalità e ordinarietà del processo formativo</a:t>
            </a:r>
          </a:p>
          <a:p>
            <a:endParaRPr lang="it-IT" dirty="0" smtClean="0">
              <a:solidFill>
                <a:prstClr val="white"/>
              </a:solidFill>
            </a:endParaRPr>
          </a:p>
          <a:p>
            <a:r>
              <a:rPr lang="it-IT" dirty="0" smtClean="0">
                <a:solidFill>
                  <a:prstClr val="white"/>
                </a:solidFill>
              </a:rPr>
              <a:t>Esso si compie nelle situazioni più quotidiane, nell’orario di sempre, nelle cose abituali che facciamo attraverso le persone che ci vivono accanto, che noi non abbiamo scelto, persone del tutto ordinarie, sante e meno sante, con il loro bel bagaglio di limiti e contraddizioni, oltre alle doti.</a:t>
            </a:r>
          </a:p>
          <a:p>
            <a:endParaRPr lang="it-IT" dirty="0" smtClean="0">
              <a:solidFill>
                <a:prstClr val="white"/>
              </a:solidFill>
            </a:endParaRPr>
          </a:p>
          <a:p>
            <a:endParaRPr lang="it-IT" dirty="0">
              <a:solidFill>
                <a:prstClr val="white"/>
              </a:solidFill>
            </a:endParaRP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www.centroaletti.com/foto/foto_opere/italia/38_scaldaferro_santuario/11.jpg"/>
          <p:cNvPicPr>
            <a:picLocks noChangeAspect="1" noChangeArrowheads="1"/>
          </p:cNvPicPr>
          <p:nvPr/>
        </p:nvPicPr>
        <p:blipFill>
          <a:blip r:embed="rId2" cstate="print"/>
          <a:srcRect/>
          <a:stretch>
            <a:fillRect/>
          </a:stretch>
        </p:blipFill>
        <p:spPr bwMode="auto">
          <a:xfrm>
            <a:off x="467544" y="1340768"/>
            <a:ext cx="4095750" cy="5229226"/>
          </a:xfrm>
          <a:prstGeom prst="rect">
            <a:avLst/>
          </a:prstGeom>
          <a:ln>
            <a:noFill/>
          </a:ln>
          <a:effectLst>
            <a:outerShdw blurRad="292100" dist="139700" dir="2700000" algn="tl" rotWithShape="0">
              <a:srgbClr val="333333">
                <a:alpha val="65000"/>
              </a:srgbClr>
            </a:outerShdw>
          </a:effectLst>
        </p:spPr>
      </p:pic>
      <p:pic>
        <p:nvPicPr>
          <p:cNvPr id="21508" name="Picture 4" descr="http://www.macrolibrarsi.it/data/cop/zoom/c/cristallo-di-potassio-pietra-grezza-antiodorante-naturale_52602.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987824" y="0"/>
            <a:ext cx="3419872" cy="2564904"/>
          </a:xfrm>
          <a:prstGeom prst="rect">
            <a:avLst/>
          </a:prstGeom>
          <a:ln>
            <a:noFill/>
          </a:ln>
          <a:effectLst>
            <a:outerShdw blurRad="292100" dist="139700" dir="2700000" algn="tl" rotWithShape="0">
              <a:srgbClr val="333333">
                <a:alpha val="65000"/>
              </a:srgbClr>
            </a:outerShdw>
          </a:effectLst>
        </p:spPr>
      </p:pic>
      <p:sp>
        <p:nvSpPr>
          <p:cNvPr id="4" name="CasellaDiTesto 3"/>
          <p:cNvSpPr txBox="1"/>
          <p:nvPr/>
        </p:nvSpPr>
        <p:spPr>
          <a:xfrm>
            <a:off x="5076056" y="2610683"/>
            <a:ext cx="3744416" cy="3693319"/>
          </a:xfrm>
          <a:prstGeom prst="rect">
            <a:avLst/>
          </a:prstGeom>
          <a:noFill/>
        </p:spPr>
        <p:txBody>
          <a:bodyPr wrap="square" rtlCol="0">
            <a:spAutoFit/>
          </a:bodyPr>
          <a:lstStyle/>
          <a:p>
            <a:pPr algn="ctr"/>
            <a:r>
              <a:rPr lang="it-IT" b="1" dirty="0" smtClean="0">
                <a:solidFill>
                  <a:prstClr val="black"/>
                </a:solidFill>
                <a:latin typeface="Times New Roman" pitchFamily="18" charset="0"/>
                <a:cs typeface="Times New Roman" pitchFamily="18" charset="0"/>
              </a:rPr>
              <a:t>“Se l’albero non è scosso dal vento non cresce né affonda le radici”</a:t>
            </a:r>
          </a:p>
          <a:p>
            <a:endParaRPr lang="it-IT" dirty="0" smtClean="0">
              <a:solidFill>
                <a:prstClr val="black"/>
              </a:solidFill>
              <a:latin typeface="Times New Roman" pitchFamily="18" charset="0"/>
              <a:cs typeface="Times New Roman" pitchFamily="18" charset="0"/>
            </a:endParaRPr>
          </a:p>
          <a:p>
            <a:r>
              <a:rPr lang="it-IT" dirty="0" smtClean="0">
                <a:solidFill>
                  <a:prstClr val="black"/>
                </a:solidFill>
                <a:latin typeface="Times New Roman" pitchFamily="18" charset="0"/>
                <a:cs typeface="Times New Roman" pitchFamily="18" charset="0"/>
              </a:rPr>
              <a:t>Un uomo cattivo si adirò contro una giovane e bella palma . Per danneggiarla  le pose un grosso sasso sulla chioma delle foglie. Quando però passò di lì dopo alcuni anni, la palma era diventata più grande e più bella di tutte quelle dei dintorni. Il sasso l’aveva costretta ad affondare di più le sue radici nella terra e così aveva anche potuto svilupparsi di più</a:t>
            </a:r>
            <a:endParaRPr lang="it-IT" dirty="0">
              <a:solidFill>
                <a:prstClr val="black"/>
              </a:solidFill>
              <a:latin typeface="Times New Roman" pitchFamily="18" charset="0"/>
              <a:cs typeface="Times New Roman" pitchFamily="18" charset="0"/>
            </a:endParaRPr>
          </a:p>
        </p:txBody>
      </p:sp>
      <p:pic>
        <p:nvPicPr>
          <p:cNvPr id="5" name="Picture 2" descr="http://asia.usb.it/uploads/pics/CONTRIBUTO_AFFITTO_CASA_04.jpeg"/>
          <p:cNvPicPr>
            <a:picLocks noChangeAspect="1" noChangeArrowheads="1"/>
          </p:cNvPicPr>
          <p:nvPr/>
        </p:nvPicPr>
        <p:blipFill>
          <a:blip r:embed="rId4" cstate="email">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6228184" y="836712"/>
            <a:ext cx="1559670" cy="1554472"/>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972616" y="1340768"/>
            <a:ext cx="9144000" cy="17389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endParaRPr lang="it-IT" sz="2400" dirty="0" smtClean="0">
              <a:solidFill>
                <a:srgbClr val="FFFF00"/>
              </a:solidFill>
              <a:latin typeface="Arial" pitchFamily="34" charset="0"/>
              <a:cs typeface="Arial" pitchFamily="34" charset="0"/>
            </a:endParaRPr>
          </a:p>
          <a:p>
            <a:pPr algn="ctr" eaLnBrk="0" fontAlgn="base" hangingPunct="0">
              <a:spcBef>
                <a:spcPct val="0"/>
              </a:spcBef>
              <a:spcAft>
                <a:spcPct val="0"/>
              </a:spcAft>
            </a:pPr>
            <a:r>
              <a:rPr lang="it-IT" sz="2400" dirty="0" smtClean="0">
                <a:solidFill>
                  <a:prstClr val="white"/>
                </a:solidFill>
                <a:latin typeface="Times New Roman" pitchFamily="18" charset="0"/>
                <a:ea typeface="Calibri" pitchFamily="34" charset="0"/>
                <a:cs typeface="Times New Roman" pitchFamily="18" charset="0"/>
              </a:rPr>
              <a:t>Oggi è diffusa una sorta di </a:t>
            </a:r>
          </a:p>
          <a:p>
            <a:pPr algn="ctr" eaLnBrk="0" fontAlgn="base" hangingPunct="0">
              <a:spcBef>
                <a:spcPct val="0"/>
              </a:spcBef>
              <a:spcAft>
                <a:spcPct val="0"/>
              </a:spcAft>
            </a:pPr>
            <a:r>
              <a:rPr lang="it-IT" sz="2400" dirty="0" smtClean="0">
                <a:solidFill>
                  <a:srgbClr val="FFFF00"/>
                </a:solidFill>
                <a:latin typeface="Times New Roman" pitchFamily="18" charset="0"/>
                <a:ea typeface="Calibri" pitchFamily="34" charset="0"/>
                <a:cs typeface="Times New Roman" pitchFamily="18" charset="0"/>
              </a:rPr>
              <a:t>“</a:t>
            </a:r>
            <a:r>
              <a:rPr lang="it-IT" sz="2400" b="1" i="1" dirty="0" smtClean="0">
                <a:solidFill>
                  <a:srgbClr val="FFFF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negligenza delle cose ovvie e ordinarie</a:t>
            </a:r>
            <a:r>
              <a:rPr lang="it-IT" sz="2400" dirty="0" smtClean="0">
                <a:solidFill>
                  <a:srgbClr val="FFFF00"/>
                </a:solidFill>
                <a:latin typeface="Times New Roman" pitchFamily="18" charset="0"/>
                <a:ea typeface="Calibri" pitchFamily="34" charset="0"/>
                <a:cs typeface="Times New Roman" pitchFamily="18" charset="0"/>
              </a:rPr>
              <a:t>”, </a:t>
            </a:r>
          </a:p>
          <a:p>
            <a:pPr algn="ctr" eaLnBrk="0" fontAlgn="base" hangingPunct="0">
              <a:spcBef>
                <a:spcPct val="0"/>
              </a:spcBef>
              <a:spcAft>
                <a:spcPct val="0"/>
              </a:spcAft>
            </a:pPr>
            <a:r>
              <a:rPr lang="it-IT" sz="2400" dirty="0" smtClean="0">
                <a:solidFill>
                  <a:srgbClr val="FFFF00"/>
                </a:solidFill>
                <a:latin typeface="Times New Roman" pitchFamily="18" charset="0"/>
                <a:ea typeface="Calibri" pitchFamily="34" charset="0"/>
                <a:cs typeface="Times New Roman" pitchFamily="18" charset="0"/>
              </a:rPr>
              <a:t>“</a:t>
            </a:r>
            <a:r>
              <a:rPr lang="it-IT" sz="2400" b="1" i="1" dirty="0" smtClean="0">
                <a:solidFill>
                  <a:srgbClr val="FFFF00"/>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grande anestesia degli umani sensi</a:t>
            </a:r>
            <a:r>
              <a:rPr lang="it-IT" sz="2400" dirty="0" smtClean="0">
                <a:solidFill>
                  <a:srgbClr val="FFFF00"/>
                </a:solidFill>
                <a:latin typeface="Times New Roman" pitchFamily="18" charset="0"/>
                <a:ea typeface="Calibri" pitchFamily="34" charset="0"/>
                <a:cs typeface="Times New Roman" pitchFamily="18" charset="0"/>
              </a:rPr>
              <a:t>”. </a:t>
            </a:r>
          </a:p>
          <a:p>
            <a:pPr algn="just" eaLnBrk="0" fontAlgn="base" hangingPunct="0">
              <a:spcBef>
                <a:spcPct val="0"/>
              </a:spcBef>
              <a:spcAft>
                <a:spcPct val="0"/>
              </a:spcAft>
            </a:pPr>
            <a:endParaRPr lang="it-IT" sz="1100" dirty="0" smtClean="0">
              <a:solidFill>
                <a:prstClr val="white"/>
              </a:solidFill>
              <a:latin typeface="Times New Roman" pitchFamily="18" charset="0"/>
              <a:ea typeface="Calibri" pitchFamily="34" charset="0"/>
              <a:cs typeface="Times New Roman" pitchFamily="18" charset="0"/>
            </a:endParaRPr>
          </a:p>
        </p:txBody>
      </p:sp>
      <p:sp>
        <p:nvSpPr>
          <p:cNvPr id="3" name="Rettangolo 2"/>
          <p:cNvSpPr/>
          <p:nvPr/>
        </p:nvSpPr>
        <p:spPr>
          <a:xfrm>
            <a:off x="2339752" y="188640"/>
            <a:ext cx="6264696" cy="1200329"/>
          </a:xfrm>
          <a:prstGeom prst="rect">
            <a:avLst/>
          </a:prstGeom>
        </p:spPr>
        <p:txBody>
          <a:bodyPr wrap="square">
            <a:spAutoFit/>
          </a:bodyPr>
          <a:lstStyle/>
          <a:p>
            <a:pPr algn="r" fontAlgn="base">
              <a:spcBef>
                <a:spcPct val="0"/>
              </a:spcBef>
              <a:spcAft>
                <a:spcPct val="0"/>
              </a:spcAft>
            </a:pPr>
            <a:r>
              <a:rPr lang="it-IT" sz="3600" b="1" dirty="0" smtClean="0">
                <a:solidFill>
                  <a:srgbClr val="FEB80A">
                    <a:lumMod val="60000"/>
                    <a:lumOff val="40000"/>
                  </a:srgbClr>
                </a:solidFill>
                <a:latin typeface="Times New Roman" pitchFamily="18" charset="0"/>
                <a:ea typeface="Calibri" pitchFamily="34" charset="0"/>
                <a:cs typeface="Times New Roman" pitchFamily="18" charset="0"/>
              </a:rPr>
              <a:t>La formazione dei sensi e della sensibilità credente</a:t>
            </a:r>
          </a:p>
        </p:txBody>
      </p:sp>
      <p:sp>
        <p:nvSpPr>
          <p:cNvPr id="4" name="CasellaDiTesto 3"/>
          <p:cNvSpPr txBox="1"/>
          <p:nvPr/>
        </p:nvSpPr>
        <p:spPr>
          <a:xfrm>
            <a:off x="467544" y="3212976"/>
            <a:ext cx="8136904" cy="3416320"/>
          </a:xfrm>
          <a:prstGeom prst="rect">
            <a:avLst/>
          </a:prstGeom>
          <a:noFill/>
        </p:spPr>
        <p:txBody>
          <a:bodyPr wrap="square" rtlCol="0">
            <a:spAutoFit/>
          </a:bodyPr>
          <a:lstStyle/>
          <a:p>
            <a:r>
              <a:rPr lang="it-IT" dirty="0" smtClean="0">
                <a:solidFill>
                  <a:prstClr val="white"/>
                </a:solidFill>
                <a:latin typeface="Times New Roman" pitchFamily="18" charset="0"/>
                <a:cs typeface="Times New Roman" pitchFamily="18" charset="0"/>
              </a:rPr>
              <a:t>“Abbiamo gli occhi pieni di immagini e diventiamo sempre più miopi, siamo completamente avvolti di suoni e non sentiamo più niente. Il profumo delle cose è un vago ricordo, assumiamo sostanze che rendono l’olfatto inservibile. </a:t>
            </a:r>
            <a:r>
              <a:rPr lang="it-IT" dirty="0" err="1" smtClean="0">
                <a:solidFill>
                  <a:prstClr val="white"/>
                </a:solidFill>
                <a:latin typeface="Times New Roman" pitchFamily="18" charset="0"/>
                <a:cs typeface="Times New Roman" pitchFamily="18" charset="0"/>
              </a:rPr>
              <a:t>Toccacciamo</a:t>
            </a:r>
            <a:r>
              <a:rPr lang="it-IT" dirty="0" smtClean="0">
                <a:solidFill>
                  <a:prstClr val="white"/>
                </a:solidFill>
                <a:latin typeface="Times New Roman" pitchFamily="18" charset="0"/>
                <a:cs typeface="Times New Roman" pitchFamily="18" charset="0"/>
              </a:rPr>
              <a:t> tutto e non riusciamo più ad essere “toccati” da niente …</a:t>
            </a:r>
          </a:p>
          <a:p>
            <a:endParaRPr lang="it-IT" dirty="0" smtClean="0">
              <a:solidFill>
                <a:prstClr val="white"/>
              </a:solidFill>
              <a:latin typeface="Times New Roman" pitchFamily="18" charset="0"/>
              <a:cs typeface="Times New Roman" pitchFamily="18" charset="0"/>
            </a:endParaRPr>
          </a:p>
          <a:p>
            <a:r>
              <a:rPr lang="it-IT" dirty="0" smtClean="0">
                <a:solidFill>
                  <a:prstClr val="white"/>
                </a:solidFill>
                <a:latin typeface="Times New Roman" pitchFamily="18" charset="0"/>
                <a:cs typeface="Times New Roman" pitchFamily="18" charset="0"/>
              </a:rPr>
              <a:t>Abbiamo perso i sensi quasi senza accorgercene, quando tutto attorno a noi sembrava indicare il loro trionfo …</a:t>
            </a:r>
          </a:p>
          <a:p>
            <a:endParaRPr lang="it-IT" dirty="0" smtClean="0">
              <a:solidFill>
                <a:prstClr val="white"/>
              </a:solidFill>
              <a:latin typeface="Times New Roman" pitchFamily="18" charset="0"/>
              <a:cs typeface="Times New Roman" pitchFamily="18" charset="0"/>
            </a:endParaRPr>
          </a:p>
          <a:p>
            <a:r>
              <a:rPr lang="it-IT" dirty="0" smtClean="0">
                <a:solidFill>
                  <a:prstClr val="white"/>
                </a:solidFill>
                <a:latin typeface="Times New Roman" pitchFamily="18" charset="0"/>
                <a:cs typeface="Times New Roman" pitchFamily="18" charset="0"/>
              </a:rPr>
              <a:t>Inondati di immagini, storditi dal rumore, abbruttiti dalla volgarità, anestetizzati da deodoranti e profumi, intontiti dai tranquillanti ci siamo trovati, da un giorno all’altro, con una sfilza di protesi sofisticate e sempre più insensibili: estranei al dolore del mondo e tuttavia pronti a versare una lacrima quando la morte si fa spettacolo”.</a:t>
            </a:r>
            <a:endParaRPr lang="it-IT" dirty="0">
              <a:solidFill>
                <a:prstClr val="white"/>
              </a:solidFill>
              <a:latin typeface="Times New Roman" pitchFamily="18" charset="0"/>
              <a:cs typeface="Times New Roman" pitchFamily="18" charset="0"/>
            </a:endParaRPr>
          </a:p>
        </p:txBody>
      </p:sp>
      <p:pic>
        <p:nvPicPr>
          <p:cNvPr id="16386" name="Picture 2" descr="http://www.chiarasole.it/immagini/televisione-890.jpg"/>
          <p:cNvPicPr>
            <a:picLocks noChangeAspect="1" noChangeArrowheads="1"/>
          </p:cNvPicPr>
          <p:nvPr/>
        </p:nvPicPr>
        <p:blipFill>
          <a:blip r:embed="rId3" cstate="email">
            <a:clrChange>
              <a:clrFrom>
                <a:srgbClr val="FDFDFD"/>
              </a:clrFrom>
              <a:clrTo>
                <a:srgbClr val="FDFDFD">
                  <a:alpha val="0"/>
                </a:srgbClr>
              </a:clrTo>
            </a:clrChange>
            <a:extLst>
              <a:ext uri="{28A0092B-C50C-407E-A947-70E740481C1C}">
                <a14:useLocalDpi xmlns:a14="http://schemas.microsoft.com/office/drawing/2010/main"/>
              </a:ext>
            </a:extLst>
          </a:blip>
          <a:srcRect/>
          <a:stretch>
            <a:fillRect/>
          </a:stretch>
        </p:blipFill>
        <p:spPr bwMode="auto">
          <a:xfrm rot="695640">
            <a:off x="6482044" y="1808176"/>
            <a:ext cx="2332568" cy="1399541"/>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39552" y="1916832"/>
            <a:ext cx="8064896" cy="2862322"/>
          </a:xfrm>
          <a:prstGeom prst="rect">
            <a:avLst/>
          </a:prstGeom>
        </p:spPr>
        <p:txBody>
          <a:bodyPr wrap="square">
            <a:spAutoFit/>
          </a:bodyPr>
          <a:lstStyle/>
          <a:p>
            <a:pPr algn="just" eaLnBrk="0" fontAlgn="base" hangingPunct="0">
              <a:spcBef>
                <a:spcPct val="0"/>
              </a:spcBef>
              <a:spcAft>
                <a:spcPct val="0"/>
              </a:spcAft>
            </a:pPr>
            <a:r>
              <a:rPr lang="it-IT" sz="3600" b="1" dirty="0" smtClean="0">
                <a:solidFill>
                  <a:srgbClr val="7FD13B">
                    <a:lumMod val="60000"/>
                    <a:lumOff val="40000"/>
                  </a:srgbClr>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Cosa sono e a cosa ci servono i sensi? </a:t>
            </a:r>
          </a:p>
          <a:p>
            <a:pPr algn="just" eaLnBrk="0" fontAlgn="base" hangingPunct="0">
              <a:spcBef>
                <a:spcPct val="0"/>
              </a:spcBef>
              <a:spcAft>
                <a:spcPct val="0"/>
              </a:spcAft>
            </a:pPr>
            <a:endParaRPr lang="it-IT" sz="2400" dirty="0" smtClean="0">
              <a:solidFill>
                <a:prstClr val="white"/>
              </a:solidFill>
              <a:latin typeface="Times New Roman" pitchFamily="18" charset="0"/>
              <a:ea typeface="Calibri" pitchFamily="34" charset="0"/>
              <a:cs typeface="Times New Roman" pitchFamily="18" charset="0"/>
            </a:endParaRPr>
          </a:p>
          <a:p>
            <a:pPr algn="just" eaLnBrk="0" fontAlgn="base" hangingPunct="0">
              <a:spcBef>
                <a:spcPct val="0"/>
              </a:spcBef>
              <a:spcAft>
                <a:spcPct val="0"/>
              </a:spcAft>
            </a:pPr>
            <a:r>
              <a:rPr lang="it-IT" sz="2400" dirty="0" smtClean="0">
                <a:solidFill>
                  <a:prstClr val="white"/>
                </a:solidFill>
                <a:latin typeface="Times New Roman" pitchFamily="18" charset="0"/>
                <a:ea typeface="Calibri" pitchFamily="34" charset="0"/>
                <a:cs typeface="Times New Roman" pitchFamily="18" charset="0"/>
              </a:rPr>
              <a:t>Sono le vie che abbiamo a disposizione per percepire la realtà, per entrare in contatto con essa, con noi stessi, con gli altri, con Dio </a:t>
            </a:r>
          </a:p>
          <a:p>
            <a:pPr algn="just" eaLnBrk="0" fontAlgn="base" hangingPunct="0">
              <a:spcBef>
                <a:spcPct val="0"/>
              </a:spcBef>
              <a:spcAft>
                <a:spcPct val="0"/>
              </a:spcAft>
            </a:pPr>
            <a:r>
              <a:rPr lang="it-IT" sz="2400" dirty="0" smtClean="0">
                <a:solidFill>
                  <a:prstClr val="white"/>
                </a:solidFill>
                <a:latin typeface="Times New Roman" pitchFamily="18" charset="0"/>
                <a:ea typeface="Calibri" pitchFamily="34" charset="0"/>
                <a:cs typeface="Times New Roman" pitchFamily="18" charset="0"/>
              </a:rPr>
              <a:t>e al tempo stesso ci consentono di dare qualcosa di noi alla realtà.</a:t>
            </a:r>
            <a:endParaRPr lang="it-IT" sz="2400" dirty="0" smtClean="0">
              <a:solidFill>
                <a:prstClr val="white"/>
              </a:solidFill>
              <a:latin typeface="Arial" pitchFamily="34" charset="0"/>
              <a:cs typeface="Arial" pitchFamily="34" charset="0"/>
            </a:endParaRPr>
          </a:p>
        </p:txBody>
      </p:sp>
      <p:sp>
        <p:nvSpPr>
          <p:cNvPr id="3" name="Rettangolo 2"/>
          <p:cNvSpPr/>
          <p:nvPr/>
        </p:nvSpPr>
        <p:spPr>
          <a:xfrm>
            <a:off x="2843808" y="188640"/>
            <a:ext cx="5868144" cy="1200329"/>
          </a:xfrm>
          <a:prstGeom prst="rect">
            <a:avLst/>
          </a:prstGeom>
        </p:spPr>
        <p:txBody>
          <a:bodyPr wrap="square">
            <a:spAutoFit/>
          </a:bodyPr>
          <a:lstStyle/>
          <a:p>
            <a:pPr algn="just" eaLnBrk="0" fontAlgn="base" hangingPunct="0">
              <a:spcBef>
                <a:spcPct val="0"/>
              </a:spcBef>
              <a:spcAft>
                <a:spcPct val="0"/>
              </a:spcAft>
            </a:pPr>
            <a:r>
              <a:rPr lang="it-IT" sz="2400" dirty="0" smtClean="0">
                <a:solidFill>
                  <a:srgbClr val="FFFF00"/>
                </a:solidFill>
                <a:latin typeface="Times New Roman" pitchFamily="18" charset="0"/>
                <a:ea typeface="Calibri" pitchFamily="34" charset="0"/>
                <a:cs typeface="Times New Roman" pitchFamily="18" charset="0"/>
              </a:rPr>
              <a:t>La vita parla solo se c’è un cuore che ascolta, così la vita forma solo se i sensi sono vivi e vigilanti, umili e intraprendenti. </a:t>
            </a:r>
            <a:endParaRPr lang="it-IT" sz="2400" dirty="0" smtClean="0">
              <a:solidFill>
                <a:srgbClr val="FFFF00"/>
              </a:solidFill>
              <a:latin typeface="Arial" pitchFamily="34" charset="0"/>
              <a:cs typeface="Arial" pitchFamily="34" charset="0"/>
            </a:endParaRPr>
          </a:p>
        </p:txBody>
      </p:sp>
      <p:pic>
        <p:nvPicPr>
          <p:cNvPr id="55298" name="Picture 2" descr="http://www.chimicare.org/blog/wp-content/uploads/2011/04/i-cinque-sensi-1024x17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5157192"/>
            <a:ext cx="8820472" cy="1490177"/>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851920" y="1844824"/>
            <a:ext cx="4572000" cy="1200329"/>
          </a:xfrm>
          <a:prstGeom prst="rect">
            <a:avLst/>
          </a:prstGeom>
        </p:spPr>
        <p:txBody>
          <a:bodyPr>
            <a:spAutoFit/>
          </a:bodyPr>
          <a:lstStyle/>
          <a:p>
            <a:pPr algn="ctr" eaLnBrk="0" fontAlgn="base" hangingPunct="0">
              <a:spcBef>
                <a:spcPct val="0"/>
              </a:spcBef>
              <a:spcAft>
                <a:spcPct val="0"/>
              </a:spcAft>
            </a:pPr>
            <a:r>
              <a:rPr lang="it-IT" sz="2400" dirty="0" smtClean="0">
                <a:solidFill>
                  <a:prstClr val="white"/>
                </a:solidFill>
                <a:latin typeface="Times New Roman" pitchFamily="18" charset="0"/>
                <a:ea typeface="Calibri" pitchFamily="34" charset="0"/>
                <a:cs typeface="Times New Roman" pitchFamily="18" charset="0"/>
              </a:rPr>
              <a:t>l’essere umano parla, vede, sente, tocca, odora … in maniera che non è mai solo materiale e fisica …</a:t>
            </a:r>
            <a:endParaRPr lang="it-IT" sz="2400" dirty="0" smtClean="0">
              <a:solidFill>
                <a:prstClr val="white"/>
              </a:solidFill>
              <a:latin typeface="Arial" pitchFamily="34" charset="0"/>
              <a:cs typeface="Arial" pitchFamily="34" charset="0"/>
            </a:endParaRPr>
          </a:p>
        </p:txBody>
      </p:sp>
      <p:pic>
        <p:nvPicPr>
          <p:cNvPr id="54274" name="Picture 2" descr="http://www.teologiamilano.it/teologiamilano/allegati/545/Sett%20residenziale%202011_mini.jpg"/>
          <p:cNvPicPr>
            <a:picLocks noChangeAspect="1" noChangeArrowheads="1"/>
          </p:cNvPicPr>
          <p:nvPr/>
        </p:nvPicPr>
        <p:blipFill>
          <a:blip r:embed="rId2" cstate="print"/>
          <a:srcRect/>
          <a:stretch>
            <a:fillRect/>
          </a:stretch>
        </p:blipFill>
        <p:spPr bwMode="auto">
          <a:xfrm rot="20861486">
            <a:off x="914399" y="1809133"/>
            <a:ext cx="2778950" cy="3816424"/>
          </a:xfrm>
          <a:prstGeom prst="rect">
            <a:avLst/>
          </a:prstGeom>
          <a:noFill/>
        </p:spPr>
      </p:pic>
      <p:sp>
        <p:nvSpPr>
          <p:cNvPr id="5" name="CasellaDiTesto 4"/>
          <p:cNvSpPr txBox="1"/>
          <p:nvPr/>
        </p:nvSpPr>
        <p:spPr>
          <a:xfrm>
            <a:off x="323528" y="6021288"/>
            <a:ext cx="4248472" cy="707886"/>
          </a:xfrm>
          <a:prstGeom prst="rect">
            <a:avLst/>
          </a:prstGeom>
          <a:noFill/>
        </p:spPr>
        <p:txBody>
          <a:bodyPr wrap="square" rtlCol="0">
            <a:spAutoFit/>
          </a:bodyPr>
          <a:lstStyle/>
          <a:p>
            <a:pPr algn="ctr"/>
            <a:r>
              <a:rPr lang="it-IT" sz="2000" b="1" dirty="0" smtClean="0">
                <a:solidFill>
                  <a:srgbClr val="7FD13B">
                    <a:lumMod val="60000"/>
                    <a:lumOff val="40000"/>
                  </a:srgbClr>
                </a:solidFill>
                <a:effectLst>
                  <a:outerShdw blurRad="38100" dist="38100" dir="2700000" algn="tl">
                    <a:srgbClr val="000000">
                      <a:alpha val="43137"/>
                    </a:srgbClr>
                  </a:outerShdw>
                </a:effectLst>
                <a:latin typeface="Times New Roman" pitchFamily="18" charset="0"/>
                <a:cs typeface="Times New Roman" pitchFamily="18" charset="0"/>
              </a:rPr>
              <a:t>“Chi non è spirituale fin nella carne è carnale fin nello spirito”</a:t>
            </a:r>
            <a:endParaRPr lang="it-IT" sz="2000" b="1" dirty="0">
              <a:solidFill>
                <a:srgbClr val="7FD13B">
                  <a:lumMod val="60000"/>
                  <a:lumOff val="40000"/>
                </a:srgbClr>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CasellaDiTesto 5"/>
          <p:cNvSpPr txBox="1"/>
          <p:nvPr/>
        </p:nvSpPr>
        <p:spPr>
          <a:xfrm>
            <a:off x="4716016" y="3356992"/>
            <a:ext cx="4176464" cy="2862322"/>
          </a:xfrm>
          <a:prstGeom prst="rect">
            <a:avLst/>
          </a:prstGeom>
          <a:noFill/>
        </p:spPr>
        <p:txBody>
          <a:bodyPr wrap="square" rtlCol="0">
            <a:spAutoFit/>
          </a:bodyPr>
          <a:lstStyle/>
          <a:p>
            <a:r>
              <a:rPr lang="it-IT" sz="2000" dirty="0" smtClean="0">
                <a:solidFill>
                  <a:prstClr val="white"/>
                </a:solidFill>
                <a:latin typeface="Times New Roman" pitchFamily="18" charset="0"/>
                <a:cs typeface="Times New Roman" pitchFamily="18" charset="0"/>
              </a:rPr>
              <a:t>Ogni senso corporeo ha il suo gemello nello spirito:</a:t>
            </a:r>
          </a:p>
          <a:p>
            <a:r>
              <a:rPr lang="it-IT" sz="2000" dirty="0" smtClean="0">
                <a:solidFill>
                  <a:prstClr val="white"/>
                </a:solidFill>
                <a:latin typeface="Times New Roman" pitchFamily="18" charset="0"/>
                <a:cs typeface="Times New Roman" pitchFamily="18" charset="0"/>
              </a:rPr>
              <a:t>c’è una vista che può fissare realtà superiori ai corpi; un udito che percepisce suoni la cui realtà non è nell’aria …</a:t>
            </a:r>
          </a:p>
          <a:p>
            <a:endParaRPr lang="it-IT" sz="2000" dirty="0" smtClean="0">
              <a:solidFill>
                <a:prstClr val="white"/>
              </a:solidFill>
              <a:latin typeface="Times New Roman" pitchFamily="18" charset="0"/>
              <a:cs typeface="Times New Roman" pitchFamily="18" charset="0"/>
            </a:endParaRPr>
          </a:p>
          <a:p>
            <a:r>
              <a:rPr lang="it-IT" sz="2000" dirty="0" smtClean="0">
                <a:solidFill>
                  <a:prstClr val="white"/>
                </a:solidFill>
                <a:latin typeface="Times New Roman" pitchFamily="18" charset="0"/>
                <a:cs typeface="Times New Roman" pitchFamily="18" charset="0"/>
              </a:rPr>
              <a:t>Ciò che i sensi esterni percepiscono interiormente diventa gusto spirituale.</a:t>
            </a:r>
          </a:p>
        </p:txBody>
      </p:sp>
      <p:sp>
        <p:nvSpPr>
          <p:cNvPr id="7" name="Rettangolo 6"/>
          <p:cNvSpPr/>
          <p:nvPr/>
        </p:nvSpPr>
        <p:spPr>
          <a:xfrm>
            <a:off x="395536" y="404664"/>
            <a:ext cx="8334334" cy="923330"/>
          </a:xfrm>
          <a:prstGeom prst="rect">
            <a:avLst/>
          </a:prstGeom>
          <a:noFill/>
        </p:spPr>
        <p:txBody>
          <a:bodyPr wrap="none" lIns="91440" tIns="45720" rIns="91440" bIns="45720">
            <a:spAutoFit/>
          </a:bodyPr>
          <a:lstStyle/>
          <a:p>
            <a:pPr algn="ctr"/>
            <a:r>
              <a:rPr lang="it-IT" sz="5400" b="1" spc="50" dirty="0" smtClean="0">
                <a:ln w="12700" cmpd="sng">
                  <a:solidFill>
                    <a:srgbClr val="1AB39F">
                      <a:satMod val="120000"/>
                      <a:shade val="80000"/>
                    </a:srgbClr>
                  </a:solidFill>
                  <a:prstDash val="solid"/>
                </a:ln>
                <a:solidFill>
                  <a:srgbClr val="1AB39F">
                    <a:tint val="1000"/>
                  </a:srgbClr>
                </a:solidFill>
                <a:effectLst>
                  <a:glow rad="53100">
                    <a:srgbClr val="1AB39F">
                      <a:satMod val="180000"/>
                      <a:alpha val="30000"/>
                    </a:srgbClr>
                  </a:glow>
                </a:effectLst>
                <a:latin typeface="Times New Roman" pitchFamily="18" charset="0"/>
                <a:ea typeface="Calibri" pitchFamily="34" charset="0"/>
                <a:cs typeface="Times New Roman" pitchFamily="18" charset="0"/>
              </a:rPr>
              <a:t>Sensi interni e sensi esterni</a:t>
            </a:r>
            <a:endParaRPr lang="it-IT" sz="5400" b="1" spc="50" dirty="0">
              <a:ln w="12700" cmpd="sng">
                <a:solidFill>
                  <a:srgbClr val="1AB39F">
                    <a:satMod val="120000"/>
                    <a:shade val="80000"/>
                  </a:srgbClr>
                </a:solidFill>
                <a:prstDash val="solid"/>
              </a:ln>
              <a:solidFill>
                <a:srgbClr val="1AB39F">
                  <a:tint val="1000"/>
                </a:srgbClr>
              </a:solidFill>
              <a:effectLst>
                <a:glow rad="53100">
                  <a:srgbClr val="1AB39F">
                    <a:satMod val="180000"/>
                    <a:alpha val="30000"/>
                  </a:srgbClr>
                </a:glo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Senza nome-scandito-12.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5400000">
            <a:off x="396522" y="1411790"/>
            <a:ext cx="3598427" cy="2736304"/>
          </a:xfrm>
          <a:prstGeom prst="rect">
            <a:avLst/>
          </a:prstGeom>
          <a:ln>
            <a:noFill/>
          </a:ln>
          <a:effectLst>
            <a:softEdge rad="112500"/>
          </a:effectLst>
        </p:spPr>
      </p:pic>
      <p:pic>
        <p:nvPicPr>
          <p:cNvPr id="3" name="Immagine 2" descr="Senza nome-scandito-13.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rot="16200000">
            <a:off x="4992200" y="1136594"/>
            <a:ext cx="3480083" cy="3312368"/>
          </a:xfrm>
          <a:prstGeom prst="rect">
            <a:avLst/>
          </a:prstGeom>
          <a:ln>
            <a:noFill/>
          </a:ln>
          <a:effectLst>
            <a:softEdge rad="112500"/>
          </a:effectLst>
        </p:spPr>
      </p:pic>
      <p:sp>
        <p:nvSpPr>
          <p:cNvPr id="4" name="CasellaDiTesto 3"/>
          <p:cNvSpPr txBox="1"/>
          <p:nvPr/>
        </p:nvSpPr>
        <p:spPr>
          <a:xfrm>
            <a:off x="3707904" y="260648"/>
            <a:ext cx="2016224" cy="707886"/>
          </a:xfrm>
          <a:prstGeom prst="rect">
            <a:avLst/>
          </a:prstGeom>
          <a:noFill/>
        </p:spPr>
        <p:txBody>
          <a:bodyPr wrap="square" rtlCol="0">
            <a:spAutoFit/>
          </a:bodyPr>
          <a:lstStyle/>
          <a:p>
            <a:r>
              <a:rPr lang="it-IT" sz="4000" b="1" dirty="0" smtClean="0">
                <a:solidFill>
                  <a:srgbClr val="FFC000"/>
                </a:solidFill>
              </a:rPr>
              <a:t>Oranti </a:t>
            </a:r>
            <a:endParaRPr lang="it-IT" sz="4000" b="1" dirty="0">
              <a:solidFill>
                <a:srgbClr val="FFC000"/>
              </a:solidFill>
            </a:endParaRPr>
          </a:p>
        </p:txBody>
      </p:sp>
      <p:sp>
        <p:nvSpPr>
          <p:cNvPr id="5" name="CasellaDiTesto 4"/>
          <p:cNvSpPr txBox="1"/>
          <p:nvPr/>
        </p:nvSpPr>
        <p:spPr>
          <a:xfrm>
            <a:off x="611560" y="4653136"/>
            <a:ext cx="7848872" cy="2554545"/>
          </a:xfrm>
          <a:prstGeom prst="rect">
            <a:avLst/>
          </a:prstGeom>
          <a:noFill/>
        </p:spPr>
        <p:txBody>
          <a:bodyPr wrap="square" rtlCol="0">
            <a:spAutoFit/>
          </a:bodyPr>
          <a:lstStyle/>
          <a:p>
            <a:pPr algn="ctr"/>
            <a:r>
              <a:rPr lang="it-IT" sz="2000" dirty="0" smtClean="0">
                <a:solidFill>
                  <a:prstClr val="white"/>
                </a:solidFill>
              </a:rPr>
              <a:t>La vita nuova si esprime nella preghiera che è il ricordo costante di Dio, la capacità di vivere in modo spontaneo il rapporto con Dio.  </a:t>
            </a:r>
          </a:p>
          <a:p>
            <a:pPr algn="ctr"/>
            <a:r>
              <a:rPr lang="it-IT" sz="2000" dirty="0" smtClean="0">
                <a:solidFill>
                  <a:prstClr val="white"/>
                </a:solidFill>
              </a:rPr>
              <a:t>Ma questa vita divina in noi è fatta propria da ciascuno secondo la sua personalità, così che a diversi uomini spirituali corrispondono diversi modi di pregare. La vita nuova è la vita di Dio, perciò il dialogo con Lui è come il respiro. Il respiro fa vedere che si è vivi e la preghiera, il parlare con Dio, fa vedere che viviamo della Sua vita.</a:t>
            </a:r>
          </a:p>
          <a:p>
            <a:pPr algn="ctr"/>
            <a:endParaRPr lang="it-IT" sz="2000" dirty="0">
              <a:solidFill>
                <a:prstClr val="white"/>
              </a:solidFill>
            </a:endParaRP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3528" y="1844824"/>
            <a:ext cx="4608512" cy="1754326"/>
          </a:xfrm>
          <a:prstGeom prst="rect">
            <a:avLst/>
          </a:prstGeom>
          <a:noFill/>
        </p:spPr>
        <p:txBody>
          <a:bodyPr wrap="square" rtlCol="0">
            <a:spAutoFit/>
          </a:bodyPr>
          <a:lstStyle/>
          <a:p>
            <a:r>
              <a:rPr lang="it-IT" dirty="0" smtClean="0">
                <a:solidFill>
                  <a:prstClr val="white"/>
                </a:solidFill>
              </a:rPr>
              <a:t>È un collegare i sensi gemelli </a:t>
            </a:r>
            <a:r>
              <a:rPr lang="it-IT" dirty="0" err="1" smtClean="0">
                <a:solidFill>
                  <a:prstClr val="white"/>
                </a:solidFill>
              </a:rPr>
              <a:t>affinchè</a:t>
            </a:r>
            <a:r>
              <a:rPr lang="it-IT" dirty="0" smtClean="0">
                <a:solidFill>
                  <a:prstClr val="white"/>
                </a:solidFill>
              </a:rPr>
              <a:t> ciò che è percepito nel mondo fisico venga comunicato al  mondo spirituale e tutte le cose mi ricordino Dio, mi parlino di lui, mi facciano gustare il suo amore.</a:t>
            </a:r>
            <a:endParaRPr lang="it-IT" dirty="0">
              <a:solidFill>
                <a:prstClr val="white"/>
              </a:solidFill>
            </a:endParaRPr>
          </a:p>
        </p:txBody>
      </p:sp>
      <p:pic>
        <p:nvPicPr>
          <p:cNvPr id="56324" name="Picture 4" descr="http://a.mytrend.it/irs/2012/07/410959/o.119795.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23928" y="3573016"/>
            <a:ext cx="4037831" cy="2880320"/>
          </a:xfrm>
          <a:prstGeom prst="rect">
            <a:avLst/>
          </a:prstGeom>
          <a:noFill/>
        </p:spPr>
      </p:pic>
      <p:pic>
        <p:nvPicPr>
          <p:cNvPr id="56322" name="Picture 2" descr="http://www.archimediabellearti.it/Portals/0/DISEGNO/GRAFITE&amp;CARBONCINI&amp;FUSAGGINE/0085633000000-ST-01-Derwent-Compressed-Charcoal.jpg"/>
          <p:cNvPicPr>
            <a:picLocks noChangeAspect="1" noChangeArrowheads="1"/>
          </p:cNvPicPr>
          <p:nvPr/>
        </p:nvPicPr>
        <p:blipFill>
          <a:blip r:embed="rId3" cstate="print"/>
          <a:srcRect/>
          <a:stretch>
            <a:fillRect/>
          </a:stretch>
        </p:blipFill>
        <p:spPr bwMode="auto">
          <a:xfrm>
            <a:off x="5580112" y="1772816"/>
            <a:ext cx="3348982" cy="2160265"/>
          </a:xfrm>
          <a:prstGeom prst="rect">
            <a:avLst/>
          </a:prstGeom>
          <a:noFill/>
        </p:spPr>
      </p:pic>
      <p:sp>
        <p:nvSpPr>
          <p:cNvPr id="5" name="Rettangolo 4"/>
          <p:cNvSpPr/>
          <p:nvPr/>
        </p:nvSpPr>
        <p:spPr>
          <a:xfrm>
            <a:off x="724708" y="620688"/>
            <a:ext cx="8419292" cy="646331"/>
          </a:xfrm>
          <a:prstGeom prst="rect">
            <a:avLst/>
          </a:prstGeom>
        </p:spPr>
        <p:txBody>
          <a:bodyPr wrap="none">
            <a:spAutoFit/>
          </a:bodyPr>
          <a:lstStyle/>
          <a:p>
            <a:r>
              <a:rPr lang="it-IT" sz="3600" b="1" dirty="0" smtClean="0">
                <a:solidFill>
                  <a:srgbClr val="FEB80A">
                    <a:lumMod val="75000"/>
                  </a:srgbClr>
                </a:solidFill>
                <a:effectLst>
                  <a:outerShdw blurRad="38100" dist="38100" dir="2700000" algn="tl">
                    <a:srgbClr val="000000">
                      <a:alpha val="43137"/>
                    </a:srgbClr>
                  </a:outerShdw>
                </a:effectLst>
              </a:rPr>
              <a:t>L’arte spirituale del cuore è tutta qui:</a:t>
            </a:r>
          </a:p>
        </p:txBody>
      </p:sp>
      <p:pic>
        <p:nvPicPr>
          <p:cNvPr id="7" name="Picture 6" descr="http://pastoralegiovanileiglesias.blog.tiscali.it/files/2012/07/puzzle-1024x1024.jpg"/>
          <p:cNvPicPr>
            <a:picLocks noChangeAspect="1" noChangeArrowheads="1"/>
          </p:cNvPicPr>
          <p:nvPr/>
        </p:nvPicPr>
        <p:blipFill>
          <a:blip r:embed="rId4" cstate="email">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rot="20434981">
            <a:off x="947142" y="3260527"/>
            <a:ext cx="3476650" cy="3476651"/>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79512" y="1268760"/>
            <a:ext cx="4032448" cy="5078313"/>
          </a:xfrm>
          <a:prstGeom prst="rect">
            <a:avLst/>
          </a:prstGeom>
          <a:noFill/>
        </p:spPr>
        <p:txBody>
          <a:bodyPr wrap="square" rtlCol="0">
            <a:spAutoFit/>
          </a:bodyPr>
          <a:lstStyle/>
          <a:p>
            <a:r>
              <a:rPr lang="it-IT" dirty="0" smtClean="0">
                <a:solidFill>
                  <a:prstClr val="white"/>
                </a:solidFill>
              </a:rPr>
              <a:t>Un esempio:</a:t>
            </a:r>
          </a:p>
          <a:p>
            <a:r>
              <a:rPr lang="it-IT" b="1" dirty="0" smtClean="0">
                <a:solidFill>
                  <a:srgbClr val="FEB80A">
                    <a:lumMod val="75000"/>
                  </a:srgbClr>
                </a:solidFill>
                <a:effectLst>
                  <a:outerShdw blurRad="38100" dist="38100" dir="2700000" algn="tl">
                    <a:srgbClr val="000000">
                      <a:alpha val="43137"/>
                    </a:srgbClr>
                  </a:outerShdw>
                </a:effectLst>
              </a:rPr>
              <a:t>MANGIARE</a:t>
            </a:r>
          </a:p>
          <a:p>
            <a:endParaRPr lang="it-IT" dirty="0" smtClean="0">
              <a:solidFill>
                <a:prstClr val="white"/>
              </a:solidFill>
            </a:endParaRPr>
          </a:p>
          <a:p>
            <a:r>
              <a:rPr lang="it-IT" dirty="0" smtClean="0">
                <a:solidFill>
                  <a:prstClr val="white"/>
                </a:solidFill>
              </a:rPr>
              <a:t>Il senso esterno assume le pietanze più lentamente, apprezza i sapori, osserva e parla con chi ha preparato il cibo.</a:t>
            </a:r>
          </a:p>
          <a:p>
            <a:endParaRPr lang="it-IT" dirty="0" smtClean="0">
              <a:solidFill>
                <a:prstClr val="white"/>
              </a:solidFill>
            </a:endParaRPr>
          </a:p>
          <a:p>
            <a:r>
              <a:rPr lang="it-IT" dirty="0" smtClean="0">
                <a:solidFill>
                  <a:prstClr val="white"/>
                </a:solidFill>
              </a:rPr>
              <a:t>Passa questi messaggi al suo gemello interno, il quale gusta il servizio, l’ospitalità, la convivialità, la finezza d’animo che sta dietro la preparazione di quella mensa.</a:t>
            </a:r>
          </a:p>
          <a:p>
            <a:endParaRPr lang="it-IT" dirty="0" smtClean="0">
              <a:solidFill>
                <a:prstClr val="white"/>
              </a:solidFill>
            </a:endParaRPr>
          </a:p>
          <a:p>
            <a:r>
              <a:rPr lang="it-IT" dirty="0" smtClean="0">
                <a:solidFill>
                  <a:prstClr val="white"/>
                </a:solidFill>
              </a:rPr>
              <a:t>Il senso interno, che comunica con Dio, esprime una semplice benedizione sulle persone, rende grazie …</a:t>
            </a:r>
            <a:endParaRPr lang="it-IT" dirty="0">
              <a:solidFill>
                <a:prstClr val="white"/>
              </a:solidFill>
            </a:endParaRPr>
          </a:p>
        </p:txBody>
      </p:sp>
      <p:pic>
        <p:nvPicPr>
          <p:cNvPr id="58370" name="Picture 2" descr="http://www.genitorimagazine.it/wp/wp-content/uploads/2011/05/famiglia-a-tavol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690128">
            <a:off x="4373498" y="1004706"/>
            <a:ext cx="4129457" cy="275831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1520" y="404664"/>
            <a:ext cx="4536504" cy="4401205"/>
          </a:xfrm>
          <a:prstGeom prst="rect">
            <a:avLst/>
          </a:prstGeom>
          <a:noFill/>
        </p:spPr>
        <p:txBody>
          <a:bodyPr wrap="square" rtlCol="0">
            <a:spAutoFit/>
          </a:bodyPr>
          <a:lstStyle/>
          <a:p>
            <a:r>
              <a:rPr lang="it-IT" sz="2000" dirty="0" smtClean="0">
                <a:solidFill>
                  <a:prstClr val="white"/>
                </a:solidFill>
              </a:rPr>
              <a:t>Caso contrario:</a:t>
            </a:r>
          </a:p>
          <a:p>
            <a:endParaRPr lang="it-IT" sz="2000" dirty="0" smtClean="0">
              <a:solidFill>
                <a:prstClr val="white"/>
              </a:solidFill>
            </a:endParaRPr>
          </a:p>
          <a:p>
            <a:r>
              <a:rPr lang="it-IT" sz="2000" dirty="0" smtClean="0">
                <a:solidFill>
                  <a:prstClr val="white"/>
                </a:solidFill>
              </a:rPr>
              <a:t>Divorare il cibo senza gustarlo, col solo impulso a saziarsi. </a:t>
            </a:r>
          </a:p>
          <a:p>
            <a:r>
              <a:rPr lang="it-IT" sz="2000" dirty="0" smtClean="0">
                <a:solidFill>
                  <a:prstClr val="white"/>
                </a:solidFill>
              </a:rPr>
              <a:t>Il gusto esterno, così concentrato sul godimento sensuale dei cibi, diventa sordo e muto, non comunica più col gemello interiore.</a:t>
            </a:r>
          </a:p>
          <a:p>
            <a:r>
              <a:rPr lang="it-IT" sz="2000" dirty="0" smtClean="0">
                <a:solidFill>
                  <a:prstClr val="white"/>
                </a:solidFill>
              </a:rPr>
              <a:t>Il ghiotto non percepisce più i significati spirituali contenuti nell’atto del mangiare e si chiude nell’egoismo del suo soddisfacimento.</a:t>
            </a:r>
            <a:endParaRPr lang="it-IT" sz="2000" dirty="0">
              <a:solidFill>
                <a:prstClr val="white"/>
              </a:solidFill>
            </a:endParaRPr>
          </a:p>
        </p:txBody>
      </p:sp>
      <p:pic>
        <p:nvPicPr>
          <p:cNvPr id="57346" name="Picture 2" descr="http://static.fanpage.it.s3.amazonaws.com/donnafanpage/wp-content/uploads/2011/03/bimbo-obeso-ch-mangi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670710">
            <a:off x="4499992" y="3212976"/>
            <a:ext cx="4236290" cy="3096344"/>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67544" y="836712"/>
            <a:ext cx="4572000" cy="2585323"/>
          </a:xfrm>
          <a:prstGeom prst="rect">
            <a:avLst/>
          </a:prstGeom>
        </p:spPr>
        <p:txBody>
          <a:bodyPr>
            <a:spAutoFit/>
          </a:bodyPr>
          <a:lstStyle/>
          <a:p>
            <a:pPr algn="ctr" eaLnBrk="0" fontAlgn="base" hangingPunct="0">
              <a:spcBef>
                <a:spcPct val="0"/>
              </a:spcBef>
              <a:spcAft>
                <a:spcPct val="0"/>
              </a:spcAft>
            </a:pPr>
            <a:r>
              <a:rPr lang="it-IT" sz="3600" b="1" dirty="0" smtClean="0">
                <a:solidFill>
                  <a:srgbClr val="7FD13B">
                    <a:lumMod val="60000"/>
                    <a:lumOff val="40000"/>
                  </a:srgbClr>
                </a:solidFill>
                <a:latin typeface="Times New Roman" pitchFamily="18" charset="0"/>
                <a:ea typeface="Calibri" pitchFamily="34" charset="0"/>
                <a:cs typeface="Times New Roman" pitchFamily="18" charset="0"/>
              </a:rPr>
              <a:t>I </a:t>
            </a:r>
            <a:r>
              <a:rPr lang="it-IT" sz="3600" b="1" i="1" dirty="0" smtClean="0">
                <a:solidFill>
                  <a:srgbClr val="7FD13B">
                    <a:lumMod val="60000"/>
                    <a:lumOff val="40000"/>
                  </a:srgbClr>
                </a:solidFill>
                <a:latin typeface="Times New Roman" pitchFamily="18" charset="0"/>
                <a:ea typeface="Calibri" pitchFamily="34" charset="0"/>
                <a:cs typeface="Times New Roman" pitchFamily="18" charset="0"/>
              </a:rPr>
              <a:t>sensi</a:t>
            </a:r>
            <a:r>
              <a:rPr lang="it-IT" sz="3600" b="1" dirty="0" smtClean="0">
                <a:solidFill>
                  <a:srgbClr val="7FD13B">
                    <a:lumMod val="60000"/>
                    <a:lumOff val="40000"/>
                  </a:srgbClr>
                </a:solidFill>
                <a:latin typeface="Times New Roman" pitchFamily="18" charset="0"/>
                <a:ea typeface="Calibri" pitchFamily="34" charset="0"/>
                <a:cs typeface="Times New Roman" pitchFamily="18" charset="0"/>
              </a:rPr>
              <a:t> hanno bisogno di </a:t>
            </a:r>
            <a:r>
              <a:rPr lang="it-IT" sz="3600" b="1" i="1" dirty="0" smtClean="0">
                <a:solidFill>
                  <a:srgbClr val="7FD13B">
                    <a:lumMod val="60000"/>
                    <a:lumOff val="40000"/>
                  </a:srgbClr>
                </a:solidFill>
                <a:latin typeface="Times New Roman" pitchFamily="18" charset="0"/>
                <a:ea typeface="Calibri" pitchFamily="34" charset="0"/>
                <a:cs typeface="Times New Roman" pitchFamily="18" charset="0"/>
              </a:rPr>
              <a:t>senso</a:t>
            </a:r>
            <a:r>
              <a:rPr lang="it-IT" sz="3600" b="1" dirty="0" smtClean="0">
                <a:solidFill>
                  <a:srgbClr val="7FD13B">
                    <a:lumMod val="60000"/>
                    <a:lumOff val="40000"/>
                  </a:srgbClr>
                </a:solidFill>
                <a:latin typeface="Times New Roman" pitchFamily="18" charset="0"/>
                <a:ea typeface="Calibri" pitchFamily="34" charset="0"/>
                <a:cs typeface="Times New Roman" pitchFamily="18" charset="0"/>
              </a:rPr>
              <a:t> </a:t>
            </a:r>
          </a:p>
          <a:p>
            <a:pPr algn="ctr" eaLnBrk="0" fontAlgn="base" hangingPunct="0">
              <a:spcBef>
                <a:spcPct val="0"/>
              </a:spcBef>
              <a:spcAft>
                <a:spcPct val="0"/>
              </a:spcAft>
            </a:pPr>
            <a:r>
              <a:rPr lang="it-IT" sz="3600" b="1" dirty="0" smtClean="0">
                <a:solidFill>
                  <a:srgbClr val="7FD13B">
                    <a:lumMod val="60000"/>
                    <a:lumOff val="40000"/>
                  </a:srgbClr>
                </a:solidFill>
                <a:latin typeface="Times New Roman" pitchFamily="18" charset="0"/>
                <a:ea typeface="Calibri" pitchFamily="34" charset="0"/>
                <a:cs typeface="Times New Roman" pitchFamily="18" charset="0"/>
              </a:rPr>
              <a:t>per non divenire </a:t>
            </a:r>
            <a:r>
              <a:rPr lang="it-IT" sz="3600" b="1" i="1" dirty="0" smtClean="0">
                <a:solidFill>
                  <a:srgbClr val="7FD13B">
                    <a:lumMod val="60000"/>
                    <a:lumOff val="40000"/>
                  </a:srgbClr>
                </a:solidFill>
                <a:latin typeface="Times New Roman" pitchFamily="18" charset="0"/>
                <a:ea typeface="Calibri" pitchFamily="34" charset="0"/>
                <a:cs typeface="Times New Roman" pitchFamily="18" charset="0"/>
              </a:rPr>
              <a:t>insensati</a:t>
            </a:r>
          </a:p>
          <a:p>
            <a:pPr algn="just" eaLnBrk="0" fontAlgn="base" hangingPunct="0">
              <a:spcBef>
                <a:spcPct val="0"/>
              </a:spcBef>
              <a:spcAft>
                <a:spcPct val="0"/>
              </a:spcAft>
              <a:buFontTx/>
              <a:buChar char="•"/>
            </a:pPr>
            <a:endParaRPr lang="it-IT" i="1" dirty="0" smtClean="0">
              <a:solidFill>
                <a:prstClr val="white"/>
              </a:solidFill>
              <a:latin typeface="Times New Roman" pitchFamily="18" charset="0"/>
              <a:ea typeface="Calibri" pitchFamily="34" charset="0"/>
              <a:cs typeface="Times New Roman" pitchFamily="18" charset="0"/>
            </a:endParaRPr>
          </a:p>
        </p:txBody>
      </p:sp>
      <p:pic>
        <p:nvPicPr>
          <p:cNvPr id="53250" name="Picture 2" descr="http://www.buonalombardia.it/images/Image/educazioen%20alimentare/cultura%20che%20nutre%204/banner1.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rot="741796">
            <a:off x="5076056" y="404664"/>
            <a:ext cx="3810000" cy="2016224"/>
          </a:xfrm>
          <a:prstGeom prst="rect">
            <a:avLst/>
          </a:prstGeom>
          <a:noFill/>
        </p:spPr>
      </p:pic>
      <p:sp>
        <p:nvSpPr>
          <p:cNvPr id="4" name="Rettangolo 3"/>
          <p:cNvSpPr/>
          <p:nvPr/>
        </p:nvSpPr>
        <p:spPr>
          <a:xfrm>
            <a:off x="251520" y="4077072"/>
            <a:ext cx="4572000" cy="1200329"/>
          </a:xfrm>
          <a:prstGeom prst="rect">
            <a:avLst/>
          </a:prstGeom>
        </p:spPr>
        <p:txBody>
          <a:bodyPr>
            <a:spAutoFit/>
          </a:bodyPr>
          <a:lstStyle/>
          <a:p>
            <a:r>
              <a:rPr lang="it-IT" sz="2400" dirty="0" smtClean="0">
                <a:solidFill>
                  <a:prstClr val="white"/>
                </a:solidFill>
                <a:latin typeface="Times New Roman" pitchFamily="18" charset="0"/>
                <a:ea typeface="Calibri" pitchFamily="34" charset="0"/>
                <a:cs typeface="Times New Roman" pitchFamily="18" charset="0"/>
              </a:rPr>
              <a:t>Altrimenti abbiamo </a:t>
            </a:r>
          </a:p>
          <a:p>
            <a:r>
              <a:rPr lang="it-IT" sz="2400" dirty="0" smtClean="0">
                <a:solidFill>
                  <a:prstClr val="white"/>
                </a:solidFill>
                <a:latin typeface="Times New Roman" pitchFamily="18" charset="0"/>
                <a:ea typeface="Calibri" pitchFamily="34" charset="0"/>
                <a:cs typeface="Times New Roman" pitchFamily="18" charset="0"/>
              </a:rPr>
              <a:t>o </a:t>
            </a:r>
            <a:r>
              <a:rPr lang="it-IT" sz="2400" dirty="0" smtClean="0">
                <a:solidFill>
                  <a:srgbClr val="FFFF00"/>
                </a:solidFill>
                <a:latin typeface="Times New Roman" pitchFamily="18" charset="0"/>
                <a:ea typeface="Calibri" pitchFamily="34" charset="0"/>
                <a:cs typeface="Times New Roman" pitchFamily="18" charset="0"/>
              </a:rPr>
              <a:t>“la cultura del sentire” </a:t>
            </a:r>
          </a:p>
          <a:p>
            <a:r>
              <a:rPr lang="it-IT" sz="2400" dirty="0" smtClean="0">
                <a:solidFill>
                  <a:prstClr val="white"/>
                </a:solidFill>
                <a:latin typeface="Times New Roman" pitchFamily="18" charset="0"/>
                <a:ea typeface="Calibri" pitchFamily="34" charset="0"/>
                <a:cs typeface="Times New Roman" pitchFamily="18" charset="0"/>
              </a:rPr>
              <a:t>(ci sono i sensi ma non il senso), </a:t>
            </a:r>
            <a:endParaRPr lang="it-IT" sz="2400" dirty="0">
              <a:solidFill>
                <a:prstClr val="white"/>
              </a:solidFill>
            </a:endParaRPr>
          </a:p>
        </p:txBody>
      </p:sp>
      <p:sp>
        <p:nvSpPr>
          <p:cNvPr id="5" name="Rettangolo 4"/>
          <p:cNvSpPr/>
          <p:nvPr/>
        </p:nvSpPr>
        <p:spPr>
          <a:xfrm>
            <a:off x="4572000" y="5013176"/>
            <a:ext cx="4572000" cy="1508105"/>
          </a:xfrm>
          <a:prstGeom prst="rect">
            <a:avLst/>
          </a:prstGeom>
        </p:spPr>
        <p:txBody>
          <a:bodyPr>
            <a:spAutoFit/>
          </a:bodyPr>
          <a:lstStyle/>
          <a:p>
            <a:pPr algn="just" eaLnBrk="0" fontAlgn="base" hangingPunct="0">
              <a:spcBef>
                <a:spcPct val="0"/>
              </a:spcBef>
              <a:spcAft>
                <a:spcPct val="0"/>
              </a:spcAft>
            </a:pPr>
            <a:endParaRPr lang="it-IT" i="1" dirty="0" smtClean="0">
              <a:solidFill>
                <a:prstClr val="white"/>
              </a:solidFill>
              <a:latin typeface="Times New Roman" pitchFamily="18" charset="0"/>
              <a:ea typeface="Calibri" pitchFamily="34" charset="0"/>
              <a:cs typeface="Times New Roman" pitchFamily="18" charset="0"/>
            </a:endParaRPr>
          </a:p>
          <a:p>
            <a:pPr algn="just" eaLnBrk="0" fontAlgn="base" hangingPunct="0">
              <a:spcBef>
                <a:spcPct val="0"/>
              </a:spcBef>
              <a:spcAft>
                <a:spcPct val="0"/>
              </a:spcAft>
            </a:pPr>
            <a:endParaRPr lang="it-IT" i="1" dirty="0" smtClean="0">
              <a:solidFill>
                <a:prstClr val="white"/>
              </a:solidFill>
              <a:latin typeface="Times New Roman" pitchFamily="18" charset="0"/>
              <a:ea typeface="Calibri" pitchFamily="34" charset="0"/>
              <a:cs typeface="Times New Roman" pitchFamily="18" charset="0"/>
            </a:endParaRPr>
          </a:p>
          <a:p>
            <a:pPr algn="just" eaLnBrk="0" fontAlgn="base" hangingPunct="0">
              <a:spcBef>
                <a:spcPct val="0"/>
              </a:spcBef>
              <a:spcAft>
                <a:spcPct val="0"/>
              </a:spcAft>
            </a:pPr>
            <a:r>
              <a:rPr lang="it-IT" sz="2800" dirty="0" smtClean="0">
                <a:solidFill>
                  <a:prstClr val="white"/>
                </a:solidFill>
                <a:latin typeface="Times New Roman" pitchFamily="18" charset="0"/>
                <a:ea typeface="Calibri" pitchFamily="34" charset="0"/>
                <a:cs typeface="Times New Roman" pitchFamily="18" charset="0"/>
              </a:rPr>
              <a:t>o la </a:t>
            </a:r>
            <a:r>
              <a:rPr lang="it-IT" sz="2800" dirty="0" smtClean="0">
                <a:solidFill>
                  <a:srgbClr val="FFFF00"/>
                </a:solidFill>
                <a:latin typeface="Times New Roman" pitchFamily="18" charset="0"/>
                <a:ea typeface="Calibri" pitchFamily="34" charset="0"/>
                <a:cs typeface="Times New Roman" pitchFamily="18" charset="0"/>
              </a:rPr>
              <a:t>“cultura del già sentito” </a:t>
            </a:r>
          </a:p>
          <a:p>
            <a:pPr algn="just" eaLnBrk="0" fontAlgn="base" hangingPunct="0">
              <a:spcBef>
                <a:spcPct val="0"/>
              </a:spcBef>
              <a:spcAft>
                <a:spcPct val="0"/>
              </a:spcAft>
            </a:pPr>
            <a:r>
              <a:rPr lang="it-IT" sz="2800" dirty="0" smtClean="0">
                <a:solidFill>
                  <a:prstClr val="white"/>
                </a:solidFill>
                <a:latin typeface="Times New Roman" pitchFamily="18" charset="0"/>
                <a:ea typeface="Calibri" pitchFamily="34" charset="0"/>
                <a:cs typeface="Times New Roman" pitchFamily="18" charset="0"/>
              </a:rPr>
              <a:t>(c’è il senso ma non i sensi).</a:t>
            </a:r>
            <a:endParaRPr lang="it-IT" sz="2800" dirty="0" smtClean="0">
              <a:solidFill>
                <a:prstClr val="white"/>
              </a:solidFill>
              <a:latin typeface="Arial" pitchFamily="34" charset="0"/>
              <a:cs typeface="Arial" pitchFamily="34" charset="0"/>
            </a:endParaRPr>
          </a:p>
        </p:txBody>
      </p:sp>
      <p:sp>
        <p:nvSpPr>
          <p:cNvPr id="6" name="Freccia in giù 5"/>
          <p:cNvSpPr/>
          <p:nvPr/>
        </p:nvSpPr>
        <p:spPr>
          <a:xfrm rot="1712136">
            <a:off x="1491379" y="3178558"/>
            <a:ext cx="432048"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8" name="Freccia in giù 7"/>
          <p:cNvSpPr/>
          <p:nvPr/>
        </p:nvSpPr>
        <p:spPr>
          <a:xfrm rot="19437893">
            <a:off x="4546248" y="3052192"/>
            <a:ext cx="432048" cy="22562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ercorsimediali.it/raffaeledemare/files/2011/09/Fortabte-s-seri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7984" y="188640"/>
            <a:ext cx="4532015" cy="2472008"/>
          </a:xfrm>
          <a:prstGeom prst="rect">
            <a:avLst/>
          </a:prstGeom>
          <a:noFill/>
        </p:spPr>
      </p:pic>
      <p:pic>
        <p:nvPicPr>
          <p:cNvPr id="59394" name="Picture 2" descr="http://www.mistercupido.com/img/p/550-123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548680"/>
            <a:ext cx="2483768" cy="4268366"/>
          </a:xfrm>
          <a:prstGeom prst="rect">
            <a:avLst/>
          </a:prstGeom>
          <a:noFill/>
        </p:spPr>
      </p:pic>
      <p:pic>
        <p:nvPicPr>
          <p:cNvPr id="59396" name="Picture 4" descr="http://www.mistercupido.com/img/p/550-123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52320" y="2060848"/>
            <a:ext cx="1455465" cy="4536504"/>
          </a:xfrm>
          <a:prstGeom prst="rect">
            <a:avLst/>
          </a:prstGeom>
          <a:noFill/>
        </p:spPr>
      </p:pic>
      <p:sp>
        <p:nvSpPr>
          <p:cNvPr id="5" name="Freccia in giù 4"/>
          <p:cNvSpPr/>
          <p:nvPr/>
        </p:nvSpPr>
        <p:spPr>
          <a:xfrm rot="2808360">
            <a:off x="3313388" y="1399862"/>
            <a:ext cx="432048"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6" name="Freccia in giù 5"/>
          <p:cNvSpPr/>
          <p:nvPr/>
        </p:nvSpPr>
        <p:spPr>
          <a:xfrm rot="19844683">
            <a:off x="6680583" y="2745608"/>
            <a:ext cx="432048"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7" name="CasellaDiTesto 6"/>
          <p:cNvSpPr txBox="1"/>
          <p:nvPr/>
        </p:nvSpPr>
        <p:spPr>
          <a:xfrm>
            <a:off x="1835696" y="3717032"/>
            <a:ext cx="2304256" cy="2585323"/>
          </a:xfrm>
          <a:prstGeom prst="rect">
            <a:avLst/>
          </a:prstGeom>
          <a:solidFill>
            <a:schemeClr val="accent1"/>
          </a:solidFill>
        </p:spPr>
        <p:txBody>
          <a:bodyPr wrap="square" rtlCol="0">
            <a:spAutoFit/>
          </a:bodyPr>
          <a:lstStyle/>
          <a:p>
            <a:r>
              <a:rPr lang="it-IT" dirty="0" smtClean="0">
                <a:solidFill>
                  <a:srgbClr val="D6ECFF">
                    <a:lumMod val="10000"/>
                  </a:srgbClr>
                </a:solidFill>
              </a:rPr>
              <a:t>Ha affidato unicamente ai sensi il compito di far festa, di procurare gioia alla persona, senza alcuna implicanza di senso. </a:t>
            </a:r>
            <a:endParaRPr lang="it-IT" dirty="0">
              <a:solidFill>
                <a:srgbClr val="D6ECFF">
                  <a:lumMod val="10000"/>
                </a:srgbClr>
              </a:solidFill>
            </a:endParaRPr>
          </a:p>
        </p:txBody>
      </p:sp>
      <p:sp>
        <p:nvSpPr>
          <p:cNvPr id="8" name="CasellaDiTesto 7"/>
          <p:cNvSpPr txBox="1"/>
          <p:nvPr/>
        </p:nvSpPr>
        <p:spPr>
          <a:xfrm>
            <a:off x="5148064" y="4221088"/>
            <a:ext cx="2664296" cy="2308324"/>
          </a:xfrm>
          <a:prstGeom prst="rect">
            <a:avLst/>
          </a:prstGeom>
          <a:solidFill>
            <a:schemeClr val="accent1"/>
          </a:solidFill>
        </p:spPr>
        <p:txBody>
          <a:bodyPr wrap="square" rtlCol="0">
            <a:spAutoFit/>
          </a:bodyPr>
          <a:lstStyle/>
          <a:p>
            <a:r>
              <a:rPr lang="it-IT" dirty="0" smtClean="0">
                <a:solidFill>
                  <a:srgbClr val="D6ECFF">
                    <a:lumMod val="10000"/>
                  </a:srgbClr>
                </a:solidFill>
              </a:rPr>
              <a:t>Uno che ha trovato il senso della vita ma non sa esprimerlo nei sensi, è incapace di assaporare, di godere di quel che fa. Le sue osservanze diventano abitudini obbligate</a:t>
            </a:r>
            <a:endParaRPr lang="it-IT" dirty="0">
              <a:solidFill>
                <a:srgbClr val="D6ECFF">
                  <a:lumMod val="10000"/>
                </a:srgbClr>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ercorsimediali.it/raffaeledemare/files/2011/09/Fortabte-s-serie.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27984" y="188640"/>
            <a:ext cx="4532015" cy="2472008"/>
          </a:xfrm>
          <a:prstGeom prst="rect">
            <a:avLst/>
          </a:prstGeom>
          <a:noFill/>
        </p:spPr>
      </p:pic>
      <p:pic>
        <p:nvPicPr>
          <p:cNvPr id="59394" name="Picture 2" descr="http://www.mistercupido.com/img/p/550-1237.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1520" y="548680"/>
            <a:ext cx="2483768" cy="4268366"/>
          </a:xfrm>
          <a:prstGeom prst="rect">
            <a:avLst/>
          </a:prstGeom>
          <a:noFill/>
        </p:spPr>
      </p:pic>
      <p:pic>
        <p:nvPicPr>
          <p:cNvPr id="59396" name="Picture 4" descr="http://www.mistercupido.com/img/p/550-123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52320" y="2060848"/>
            <a:ext cx="1455465" cy="4536504"/>
          </a:xfrm>
          <a:prstGeom prst="rect">
            <a:avLst/>
          </a:prstGeom>
          <a:noFill/>
        </p:spPr>
      </p:pic>
      <p:sp>
        <p:nvSpPr>
          <p:cNvPr id="5" name="Freccia in giù 4"/>
          <p:cNvSpPr/>
          <p:nvPr/>
        </p:nvSpPr>
        <p:spPr>
          <a:xfrm rot="2808360">
            <a:off x="3313388" y="1399862"/>
            <a:ext cx="432048"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6" name="Freccia in giù 5"/>
          <p:cNvSpPr/>
          <p:nvPr/>
        </p:nvSpPr>
        <p:spPr>
          <a:xfrm rot="19844683">
            <a:off x="6680583" y="2745608"/>
            <a:ext cx="432048" cy="1080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prstClr val="white"/>
              </a:solidFill>
            </a:endParaRPr>
          </a:p>
        </p:txBody>
      </p:sp>
      <p:sp>
        <p:nvSpPr>
          <p:cNvPr id="7" name="CasellaDiTesto 6"/>
          <p:cNvSpPr txBox="1"/>
          <p:nvPr/>
        </p:nvSpPr>
        <p:spPr>
          <a:xfrm>
            <a:off x="1619672" y="4365104"/>
            <a:ext cx="5832648" cy="1754326"/>
          </a:xfrm>
          <a:prstGeom prst="rect">
            <a:avLst/>
          </a:prstGeom>
          <a:solidFill>
            <a:schemeClr val="accent1"/>
          </a:solidFill>
        </p:spPr>
        <p:txBody>
          <a:bodyPr wrap="square" rtlCol="0">
            <a:spAutoFit/>
          </a:bodyPr>
          <a:lstStyle/>
          <a:p>
            <a:r>
              <a:rPr lang="it-IT" dirty="0" smtClean="0">
                <a:solidFill>
                  <a:srgbClr val="D6ECFF">
                    <a:lumMod val="10000"/>
                  </a:srgbClr>
                </a:solidFill>
              </a:rPr>
              <a:t>Si crea una frattura pericolosa:</a:t>
            </a:r>
          </a:p>
          <a:p>
            <a:pPr>
              <a:buFontTx/>
              <a:buChar char="-"/>
            </a:pPr>
            <a:r>
              <a:rPr lang="it-IT" dirty="0" smtClean="0">
                <a:solidFill>
                  <a:srgbClr val="D6ECFF">
                    <a:lumMod val="10000"/>
                  </a:srgbClr>
                </a:solidFill>
              </a:rPr>
              <a:t>Da un lato la fede, ovvero il senso oggettivo del vivere e del morire, dell’amare e del soffrire</a:t>
            </a:r>
          </a:p>
          <a:p>
            <a:pPr>
              <a:buFontTx/>
              <a:buChar char="-"/>
            </a:pPr>
            <a:r>
              <a:rPr lang="it-IT" dirty="0" smtClean="0">
                <a:solidFill>
                  <a:srgbClr val="D6ECFF">
                    <a:lumMod val="10000"/>
                  </a:srgbClr>
                </a:solidFill>
              </a:rPr>
              <a:t> dall’altro le cose di ogni giorno, per nulla o pochissimo toccate da quel senso, che vanno in un’altra direzione</a:t>
            </a:r>
            <a:endParaRPr lang="it-IT" dirty="0">
              <a:solidFill>
                <a:srgbClr val="D6ECFF">
                  <a:lumMod val="10000"/>
                </a:srgbClr>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
          <p:cNvSpPr>
            <a:spLocks noChangeArrowheads="1"/>
          </p:cNvSpPr>
          <p:nvPr/>
        </p:nvSpPr>
        <p:spPr bwMode="auto">
          <a:xfrm>
            <a:off x="251520" y="178768"/>
            <a:ext cx="8208912" cy="22159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it-IT" sz="2000" dirty="0" smtClean="0">
                <a:solidFill>
                  <a:prstClr val="white"/>
                </a:solidFill>
                <a:latin typeface="Times New Roman" pitchFamily="18" charset="0"/>
                <a:ea typeface="Calibri" pitchFamily="34" charset="0"/>
                <a:cs typeface="Times New Roman" pitchFamily="18" charset="0"/>
              </a:rPr>
              <a:t>Le parabole di Gesù sono uno dei luoghi in cui il Signore cerca di guarire i nostri sensi, interni e ed esterni, e ci propone il suo stesso modo di guardare, toccare, ascoltare, gustare, comunicare con il mondo.</a:t>
            </a:r>
          </a:p>
          <a:p>
            <a:pPr fontAlgn="base">
              <a:spcBef>
                <a:spcPct val="0"/>
              </a:spcBef>
              <a:spcAft>
                <a:spcPct val="0"/>
              </a:spcAft>
            </a:pPr>
            <a:endParaRPr lang="it-IT" sz="2000" dirty="0" smtClean="0">
              <a:solidFill>
                <a:prstClr val="white"/>
              </a:solidFill>
              <a:latin typeface="Arial" pitchFamily="34" charset="0"/>
              <a:cs typeface="Arial" pitchFamily="34" charset="0"/>
            </a:endParaRPr>
          </a:p>
          <a:p>
            <a:pPr eaLnBrk="0" fontAlgn="base" hangingPunct="0">
              <a:spcBef>
                <a:spcPct val="0"/>
              </a:spcBef>
              <a:spcAft>
                <a:spcPct val="0"/>
              </a:spcAft>
            </a:pPr>
            <a:r>
              <a:rPr lang="it-IT" sz="2000" dirty="0" smtClean="0">
                <a:solidFill>
                  <a:prstClr val="white"/>
                </a:solidFill>
                <a:latin typeface="Times New Roman" pitchFamily="18" charset="0"/>
                <a:ea typeface="Calibri" pitchFamily="34" charset="0"/>
                <a:cs typeface="Times New Roman" pitchFamily="18" charset="0"/>
              </a:rPr>
              <a:t>Tutto questo ci permette di </a:t>
            </a:r>
            <a:r>
              <a:rPr lang="it-IT" sz="2000" dirty="0" err="1" smtClean="0">
                <a:solidFill>
                  <a:prstClr val="white"/>
                </a:solidFill>
                <a:latin typeface="Times New Roman" pitchFamily="18" charset="0"/>
                <a:ea typeface="Calibri" pitchFamily="34" charset="0"/>
                <a:cs typeface="Times New Roman" pitchFamily="18" charset="0"/>
              </a:rPr>
              <a:t>reimparare</a:t>
            </a:r>
            <a:r>
              <a:rPr lang="it-IT" sz="2000" dirty="0" smtClean="0">
                <a:solidFill>
                  <a:prstClr val="white"/>
                </a:solidFill>
                <a:latin typeface="Times New Roman" pitchFamily="18" charset="0"/>
                <a:ea typeface="Calibri" pitchFamily="34" charset="0"/>
                <a:cs typeface="Times New Roman" pitchFamily="18" charset="0"/>
              </a:rPr>
              <a:t> la grammatica umana elementare. Il cammino di umanizzazione e quello di cristianizzazione coincidono.</a:t>
            </a:r>
            <a:endParaRPr lang="it-IT" sz="2000" dirty="0" smtClean="0">
              <a:solidFill>
                <a:prstClr val="white"/>
              </a:solidFill>
              <a:latin typeface="Arial" pitchFamily="34" charset="0"/>
              <a:cs typeface="Arial" pitchFamily="34" charset="0"/>
            </a:endParaRPr>
          </a:p>
          <a:p>
            <a:pPr eaLnBrk="0" fontAlgn="base" hangingPunct="0">
              <a:spcBef>
                <a:spcPct val="0"/>
              </a:spcBef>
              <a:spcAft>
                <a:spcPct val="0"/>
              </a:spcAft>
            </a:pPr>
            <a:endParaRPr lang="it-IT" dirty="0" smtClean="0">
              <a:solidFill>
                <a:prstClr val="white"/>
              </a:solidFill>
              <a:latin typeface="Arial" pitchFamily="34" charset="0"/>
              <a:cs typeface="Arial" pitchFamily="34" charset="0"/>
            </a:endParaRPr>
          </a:p>
        </p:txBody>
      </p:sp>
      <p:pic>
        <p:nvPicPr>
          <p:cNvPr id="3" name="Picture 2" descr="http://percorsimediali.it/raffaeledemare/files/2011/09/Fortabte-s-serie.jpg"/>
          <p:cNvPicPr>
            <a:picLocks noChangeAspect="1" noChangeArrowheads="1"/>
          </p:cNvPicPr>
          <p:nvPr/>
        </p:nvPicPr>
        <p:blipFill>
          <a:blip r:embed="rId2" cstate="print"/>
          <a:srcRect/>
          <a:stretch>
            <a:fillRect/>
          </a:stretch>
        </p:blipFill>
        <p:spPr bwMode="auto">
          <a:xfrm>
            <a:off x="971600" y="2708920"/>
            <a:ext cx="5972175" cy="3257550"/>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2" descr="http://t1.gstatic.com/images?q=tbn:ANd9GcQu5GW8f7mb63I-jdd1re-1wh3RO9ZBkpjb-nGz6YtIv0Xx1zCpzQ"/>
          <p:cNvPicPr>
            <a:picLocks noChangeAspect="1" noChangeArrowheads="1"/>
          </p:cNvPicPr>
          <p:nvPr/>
        </p:nvPicPr>
        <p:blipFill>
          <a:blip r:embed="rId2" cstate="print"/>
          <a:srcRect/>
          <a:stretch>
            <a:fillRect/>
          </a:stretch>
        </p:blipFill>
        <p:spPr bwMode="auto">
          <a:xfrm>
            <a:off x="323528" y="2780928"/>
            <a:ext cx="2466975" cy="1847851"/>
          </a:xfrm>
          <a:prstGeom prst="rect">
            <a:avLst/>
          </a:prstGeom>
          <a:ln>
            <a:noFill/>
          </a:ln>
          <a:effectLst>
            <a:outerShdw blurRad="292100" dist="139700" dir="2700000" algn="tl" rotWithShape="0">
              <a:srgbClr val="333333">
                <a:alpha val="65000"/>
              </a:srgbClr>
            </a:outerShdw>
          </a:effectLst>
        </p:spPr>
      </p:pic>
      <p:sp>
        <p:nvSpPr>
          <p:cNvPr id="3" name="Rettangolo 2"/>
          <p:cNvSpPr/>
          <p:nvPr/>
        </p:nvSpPr>
        <p:spPr>
          <a:xfrm>
            <a:off x="1115616" y="260648"/>
            <a:ext cx="7779694" cy="1908215"/>
          </a:xfrm>
          <a:prstGeom prst="rect">
            <a:avLst/>
          </a:prstGeom>
          <a:noFill/>
        </p:spPr>
        <p:txBody>
          <a:bodyPr wrap="none" lIns="91440" tIns="45720" rIns="91440" bIns="45720">
            <a:spAutoFit/>
          </a:bodyPr>
          <a:lstStyle/>
          <a:p>
            <a:pPr algn="r"/>
            <a:r>
              <a:rPr lang="it-IT" sz="5400" b="1" spc="50" dirty="0" smtClean="0">
                <a:ln w="12700" cmpd="sng">
                  <a:solidFill>
                    <a:srgbClr val="1AB39F">
                      <a:satMod val="120000"/>
                      <a:shade val="80000"/>
                    </a:srgbClr>
                  </a:solidFill>
                  <a:prstDash val="solid"/>
                </a:ln>
                <a:solidFill>
                  <a:srgbClr val="1AB39F">
                    <a:tint val="1000"/>
                  </a:srgbClr>
                </a:solidFill>
                <a:effectLst>
                  <a:glow rad="53100">
                    <a:srgbClr val="1AB39F">
                      <a:satMod val="180000"/>
                      <a:alpha val="30000"/>
                    </a:srgbClr>
                  </a:glow>
                </a:effectLst>
              </a:rPr>
              <a:t>La liturgia</a:t>
            </a:r>
          </a:p>
          <a:p>
            <a:pPr algn="r"/>
            <a:r>
              <a:rPr lang="it-IT" sz="3200" b="1" spc="50" dirty="0" smtClean="0">
                <a:ln w="12700" cmpd="sng">
                  <a:solidFill>
                    <a:srgbClr val="1AB39F">
                      <a:satMod val="120000"/>
                      <a:shade val="80000"/>
                    </a:srgbClr>
                  </a:solidFill>
                  <a:prstDash val="solid"/>
                </a:ln>
                <a:solidFill>
                  <a:srgbClr val="1AB39F">
                    <a:tint val="1000"/>
                  </a:srgbClr>
                </a:solidFill>
                <a:effectLst>
                  <a:glow rad="53100">
                    <a:srgbClr val="1AB39F">
                      <a:satMod val="180000"/>
                      <a:alpha val="30000"/>
                    </a:srgbClr>
                  </a:glow>
                </a:effectLst>
              </a:rPr>
              <a:t>Luogo di incontro tra i sensi e il senso</a:t>
            </a:r>
          </a:p>
          <a:p>
            <a:pPr algn="r"/>
            <a:r>
              <a:rPr lang="it-IT" sz="3200" b="1" spc="50" dirty="0" smtClean="0">
                <a:ln w="12700" cmpd="sng">
                  <a:solidFill>
                    <a:srgbClr val="1AB39F">
                      <a:satMod val="120000"/>
                      <a:shade val="80000"/>
                    </a:srgbClr>
                  </a:solidFill>
                  <a:prstDash val="solid"/>
                </a:ln>
                <a:solidFill>
                  <a:srgbClr val="1AB39F">
                    <a:tint val="1000"/>
                  </a:srgbClr>
                </a:solidFill>
                <a:effectLst>
                  <a:glow rad="53100">
                    <a:srgbClr val="1AB39F">
                      <a:satMod val="180000"/>
                      <a:alpha val="30000"/>
                    </a:srgbClr>
                  </a:glow>
                </a:effectLst>
              </a:rPr>
              <a:t>Fra i sensi e il Senso </a:t>
            </a:r>
            <a:endParaRPr lang="it-IT" sz="3200" b="1" spc="50" dirty="0">
              <a:ln w="12700" cmpd="sng">
                <a:solidFill>
                  <a:srgbClr val="1AB39F">
                    <a:satMod val="120000"/>
                    <a:shade val="80000"/>
                  </a:srgbClr>
                </a:solidFill>
                <a:prstDash val="solid"/>
              </a:ln>
              <a:solidFill>
                <a:srgbClr val="1AB39F">
                  <a:tint val="1000"/>
                </a:srgbClr>
              </a:solidFill>
              <a:effectLst>
                <a:glow rad="53100">
                  <a:srgbClr val="1AB39F">
                    <a:satMod val="180000"/>
                    <a:alpha val="30000"/>
                  </a:srgbClr>
                </a:glow>
              </a:effectLst>
            </a:endParaRPr>
          </a:p>
        </p:txBody>
      </p:sp>
      <p:sp>
        <p:nvSpPr>
          <p:cNvPr id="4" name="CasellaDiTesto 3"/>
          <p:cNvSpPr txBox="1"/>
          <p:nvPr/>
        </p:nvSpPr>
        <p:spPr>
          <a:xfrm>
            <a:off x="3779912" y="2564904"/>
            <a:ext cx="4968552" cy="3139321"/>
          </a:xfrm>
          <a:prstGeom prst="rect">
            <a:avLst/>
          </a:prstGeom>
          <a:noFill/>
        </p:spPr>
        <p:txBody>
          <a:bodyPr wrap="square" rtlCol="0">
            <a:spAutoFit/>
          </a:bodyPr>
          <a:lstStyle/>
          <a:p>
            <a:r>
              <a:rPr lang="it-IT" dirty="0" smtClean="0">
                <a:solidFill>
                  <a:prstClr val="white"/>
                </a:solidFill>
              </a:rPr>
              <a:t>La liturgia riprende alla lettera i gesti di Gesù</a:t>
            </a:r>
          </a:p>
          <a:p>
            <a:endParaRPr lang="it-IT" dirty="0" smtClean="0">
              <a:solidFill>
                <a:prstClr val="white"/>
              </a:solidFill>
            </a:endParaRPr>
          </a:p>
          <a:p>
            <a:r>
              <a:rPr lang="it-IT" dirty="0" smtClean="0">
                <a:solidFill>
                  <a:prstClr val="white"/>
                </a:solidFill>
              </a:rPr>
              <a:t>Opera su tutto l’uomo nella sua interezza e, circondandolo quasi in un abbraccio, lo educa.</a:t>
            </a:r>
          </a:p>
          <a:p>
            <a:r>
              <a:rPr lang="it-IT" dirty="0" smtClean="0">
                <a:solidFill>
                  <a:prstClr val="white"/>
                </a:solidFill>
              </a:rPr>
              <a:t>Essa agisce su tutti i sensi dell’uomo, influenza le sue idee e i suoi sentimenti, la sua mente e la sua volontà …</a:t>
            </a:r>
          </a:p>
          <a:p>
            <a:endParaRPr lang="it-IT" dirty="0" smtClean="0">
              <a:solidFill>
                <a:prstClr val="white"/>
              </a:solidFill>
            </a:endParaRPr>
          </a:p>
          <a:p>
            <a:r>
              <a:rPr lang="it-IT" dirty="0" smtClean="0">
                <a:solidFill>
                  <a:prstClr val="white"/>
                </a:solidFill>
              </a:rPr>
              <a:t>Icone, campane, canto, incenso, bacio,  </a:t>
            </a:r>
            <a:endParaRPr lang="it-IT" dirty="0">
              <a:solidFill>
                <a:prstClr val="white"/>
              </a:solidFill>
            </a:endParaRPr>
          </a:p>
        </p:txBody>
      </p:sp>
      <p:pic>
        <p:nvPicPr>
          <p:cNvPr id="8194" name="Picture 2" descr="http://www.parrocchiasanpietro.it/wp-content/uploads/imgp35831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27584" y="4365104"/>
            <a:ext cx="2840511" cy="189959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251520" y="389858"/>
            <a:ext cx="2736304" cy="6093976"/>
          </a:xfrm>
          <a:prstGeom prst="rect">
            <a:avLst/>
          </a:prstGeom>
          <a:solidFill>
            <a:schemeClr val="tx2">
              <a:lumMod val="1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it-IT" sz="1600" b="1" dirty="0" smtClean="0">
                <a:solidFill>
                  <a:srgbClr val="7FD13B">
                    <a:lumMod val="20000"/>
                    <a:lumOff val="80000"/>
                  </a:srgbClr>
                </a:solidFill>
                <a:latin typeface="Calibri" pitchFamily="34" charset="0"/>
                <a:ea typeface="Calibri" pitchFamily="34" charset="0"/>
                <a:cs typeface="Times New Roman" pitchFamily="18" charset="0"/>
              </a:rPr>
              <a:t>PREGHIERA FINALE</a:t>
            </a:r>
            <a:endParaRPr lang="it-IT" sz="1600" dirty="0" smtClean="0">
              <a:solidFill>
                <a:srgbClr val="7FD13B">
                  <a:lumMod val="20000"/>
                  <a:lumOff val="80000"/>
                </a:srgbClr>
              </a:solidFill>
              <a:latin typeface="Arial" pitchFamily="34" charset="0"/>
              <a:cs typeface="Arial" pitchFamily="34" charset="0"/>
            </a:endParaRPr>
          </a:p>
          <a:p>
            <a:pPr eaLnBrk="0" fontAlgn="base" hangingPunct="0">
              <a:spcBef>
                <a:spcPct val="0"/>
              </a:spcBef>
              <a:spcAft>
                <a:spcPct val="0"/>
              </a:spcAft>
            </a:pPr>
            <a:endParaRPr lang="it-IT" sz="1600" dirty="0" smtClean="0">
              <a:solidFill>
                <a:srgbClr val="7FD13B">
                  <a:lumMod val="20000"/>
                  <a:lumOff val="80000"/>
                </a:srgbClr>
              </a:solidFill>
              <a:latin typeface="Calibri" pitchFamily="34" charset="0"/>
              <a:ea typeface="Calibri" pitchFamily="34" charset="0"/>
              <a:cs typeface="Times New Roman" pitchFamily="18" charset="0"/>
            </a:endParaRPr>
          </a:p>
          <a:p>
            <a:pPr eaLnBrk="0" fontAlgn="base" hangingPunct="0">
              <a:spcBef>
                <a:spcPct val="0"/>
              </a:spcBef>
              <a:spcAft>
                <a:spcPct val="0"/>
              </a:spcAft>
            </a:pPr>
            <a:r>
              <a:rPr lang="it-IT" dirty="0" smtClean="0">
                <a:solidFill>
                  <a:prstClr val="white"/>
                </a:solidFill>
                <a:latin typeface="Calibri" pitchFamily="34" charset="0"/>
                <a:ea typeface="Times New Roman" pitchFamily="18" charset="0"/>
                <a:cs typeface="Arial" pitchFamily="34" charset="0"/>
              </a:rPr>
              <a:t>Dio del cielo e della terra, in Gesù tu ci hai rivelato </a:t>
            </a:r>
          </a:p>
          <a:p>
            <a:pPr eaLnBrk="0" fontAlgn="base" hangingPunct="0">
              <a:spcBef>
                <a:spcPct val="0"/>
              </a:spcBef>
              <a:spcAft>
                <a:spcPct val="0"/>
              </a:spcAft>
            </a:pPr>
            <a:r>
              <a:rPr lang="it-IT" dirty="0" smtClean="0">
                <a:solidFill>
                  <a:prstClr val="white"/>
                </a:solidFill>
                <a:latin typeface="Calibri" pitchFamily="34" charset="0"/>
                <a:ea typeface="Times New Roman" pitchFamily="18" charset="0"/>
                <a:cs typeface="Arial" pitchFamily="34" charset="0"/>
              </a:rPr>
              <a:t>il tuo nome di Padre </a:t>
            </a:r>
          </a:p>
          <a:p>
            <a:pPr eaLnBrk="0" fontAlgn="base" hangingPunct="0">
              <a:spcBef>
                <a:spcPct val="0"/>
              </a:spcBef>
              <a:spcAft>
                <a:spcPct val="0"/>
              </a:spcAft>
            </a:pPr>
            <a:r>
              <a:rPr lang="it-IT" dirty="0" smtClean="0">
                <a:solidFill>
                  <a:prstClr val="white"/>
                </a:solidFill>
                <a:latin typeface="Calibri" pitchFamily="34" charset="0"/>
                <a:ea typeface="Times New Roman" pitchFamily="18" charset="0"/>
                <a:cs typeface="Arial" pitchFamily="34" charset="0"/>
              </a:rPr>
              <a:t>e la venuta dello Spirito Santo, </a:t>
            </a:r>
          </a:p>
          <a:p>
            <a:pPr eaLnBrk="0" fontAlgn="base" hangingPunct="0">
              <a:spcBef>
                <a:spcPct val="0"/>
              </a:spcBef>
              <a:spcAft>
                <a:spcPct val="0"/>
              </a:spcAft>
            </a:pPr>
            <a:r>
              <a:rPr lang="it-IT" dirty="0" smtClean="0">
                <a:solidFill>
                  <a:prstClr val="white"/>
                </a:solidFill>
                <a:latin typeface="Calibri" pitchFamily="34" charset="0"/>
                <a:ea typeface="Times New Roman" pitchFamily="18" charset="0"/>
                <a:cs typeface="Arial" pitchFamily="34" charset="0"/>
              </a:rPr>
              <a:t>risveglia i nostri sensi spirituali: </a:t>
            </a:r>
          </a:p>
          <a:p>
            <a:pPr eaLnBrk="0" fontAlgn="base" hangingPunct="0">
              <a:spcBef>
                <a:spcPct val="0"/>
              </a:spcBef>
              <a:spcAft>
                <a:spcPct val="0"/>
              </a:spcAft>
            </a:pPr>
            <a:r>
              <a:rPr lang="it-IT" dirty="0" smtClean="0">
                <a:solidFill>
                  <a:prstClr val="white"/>
                </a:solidFill>
                <a:latin typeface="Calibri" pitchFamily="34" charset="0"/>
                <a:ea typeface="Times New Roman" pitchFamily="18" charset="0"/>
                <a:cs typeface="Arial" pitchFamily="34" charset="0"/>
              </a:rPr>
              <a:t>donaci un cuore per amarti, </a:t>
            </a:r>
          </a:p>
          <a:p>
            <a:pPr eaLnBrk="0" fontAlgn="base" hangingPunct="0">
              <a:spcBef>
                <a:spcPct val="0"/>
              </a:spcBef>
              <a:spcAft>
                <a:spcPct val="0"/>
              </a:spcAft>
            </a:pPr>
            <a:r>
              <a:rPr lang="it-IT" dirty="0" smtClean="0">
                <a:solidFill>
                  <a:prstClr val="white"/>
                </a:solidFill>
                <a:latin typeface="Calibri" pitchFamily="34" charset="0"/>
                <a:ea typeface="Times New Roman" pitchFamily="18" charset="0"/>
                <a:cs typeface="Arial" pitchFamily="34" charset="0"/>
              </a:rPr>
              <a:t>donaci occhi per vederti, donaci orecchi per udire la tua voce, </a:t>
            </a:r>
          </a:p>
          <a:p>
            <a:pPr eaLnBrk="0" fontAlgn="base" hangingPunct="0">
              <a:spcBef>
                <a:spcPct val="0"/>
              </a:spcBef>
              <a:spcAft>
                <a:spcPct val="0"/>
              </a:spcAft>
            </a:pPr>
            <a:r>
              <a:rPr lang="it-IT" dirty="0" smtClean="0">
                <a:solidFill>
                  <a:prstClr val="white"/>
                </a:solidFill>
                <a:latin typeface="Calibri" pitchFamily="34" charset="0"/>
                <a:ea typeface="Times New Roman" pitchFamily="18" charset="0"/>
                <a:cs typeface="Arial" pitchFamily="34" charset="0"/>
              </a:rPr>
              <a:t>donaci labbra per parlare di te, </a:t>
            </a:r>
          </a:p>
          <a:p>
            <a:pPr eaLnBrk="0" fontAlgn="base" hangingPunct="0">
              <a:spcBef>
                <a:spcPct val="0"/>
              </a:spcBef>
              <a:spcAft>
                <a:spcPct val="0"/>
              </a:spcAft>
            </a:pPr>
            <a:r>
              <a:rPr lang="it-IT" dirty="0" smtClean="0">
                <a:solidFill>
                  <a:prstClr val="white"/>
                </a:solidFill>
                <a:latin typeface="Calibri" pitchFamily="34" charset="0"/>
                <a:ea typeface="Times New Roman" pitchFamily="18" charset="0"/>
                <a:cs typeface="Arial" pitchFamily="34" charset="0"/>
              </a:rPr>
              <a:t>il gusto per assaporarti. Donaci l’olfatto per sentire il tuo profumo, </a:t>
            </a:r>
          </a:p>
          <a:p>
            <a:pPr eaLnBrk="0" fontAlgn="base" hangingPunct="0">
              <a:spcBef>
                <a:spcPct val="0"/>
              </a:spcBef>
              <a:spcAft>
                <a:spcPct val="0"/>
              </a:spcAft>
            </a:pPr>
            <a:r>
              <a:rPr lang="it-IT" dirty="0" smtClean="0">
                <a:solidFill>
                  <a:prstClr val="white"/>
                </a:solidFill>
                <a:latin typeface="Calibri" pitchFamily="34" charset="0"/>
                <a:ea typeface="Times New Roman" pitchFamily="18" charset="0"/>
                <a:cs typeface="Arial" pitchFamily="34" charset="0"/>
              </a:rPr>
              <a:t>donaci mani per toccarti e piedi per seguirti. </a:t>
            </a:r>
          </a:p>
          <a:p>
            <a:pPr eaLnBrk="0" fontAlgn="base" hangingPunct="0">
              <a:spcBef>
                <a:spcPct val="0"/>
              </a:spcBef>
              <a:spcAft>
                <a:spcPct val="0"/>
              </a:spcAft>
            </a:pPr>
            <a:r>
              <a:rPr lang="it-IT" sz="1600" dirty="0" smtClean="0">
                <a:solidFill>
                  <a:srgbClr val="7FD13B">
                    <a:lumMod val="20000"/>
                    <a:lumOff val="80000"/>
                  </a:srgbClr>
                </a:solidFill>
                <a:latin typeface="Calibri" pitchFamily="34" charset="0"/>
                <a:ea typeface="Calibri" pitchFamily="34" charset="0"/>
                <a:cs typeface="Times New Roman" pitchFamily="18" charset="0"/>
              </a:rPr>
              <a:t>Amen</a:t>
            </a:r>
            <a:endParaRPr lang="it-IT" sz="1600" dirty="0" smtClean="0">
              <a:solidFill>
                <a:srgbClr val="7FD13B">
                  <a:lumMod val="20000"/>
                  <a:lumOff val="80000"/>
                </a:srgbClr>
              </a:solidFill>
              <a:latin typeface="Arial" pitchFamily="34" charset="0"/>
              <a:cs typeface="Arial" pitchFamily="34" charset="0"/>
            </a:endParaRPr>
          </a:p>
        </p:txBody>
      </p:sp>
      <p:pic>
        <p:nvPicPr>
          <p:cNvPr id="5121" name="Picture 1" descr="C:\Users\Sandra\Desktop\LAVORI DI RACCOLTA\ICONE +\Particolari mosaici\04[10].jpg"/>
          <p:cNvPicPr>
            <a:picLocks noChangeAspect="1" noChangeArrowheads="1"/>
          </p:cNvPicPr>
          <p:nvPr/>
        </p:nvPicPr>
        <p:blipFill>
          <a:blip r:embed="rId3" cstate="print"/>
          <a:srcRect/>
          <a:stretch>
            <a:fillRect/>
          </a:stretch>
        </p:blipFill>
        <p:spPr bwMode="auto">
          <a:xfrm>
            <a:off x="3059832" y="620688"/>
            <a:ext cx="5649219" cy="568863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4"/>
          <p:cNvSpPr>
            <a:spLocks noChangeArrowheads="1"/>
          </p:cNvSpPr>
          <p:nvPr/>
        </p:nvSpPr>
        <p:spPr bwMode="auto">
          <a:xfrm>
            <a:off x="0" y="3716338"/>
            <a:ext cx="9144000" cy="3141662"/>
          </a:xfrm>
          <a:prstGeom prst="rect">
            <a:avLst/>
          </a:prstGeom>
          <a:solidFill>
            <a:schemeClr val="accent1"/>
          </a:solidFill>
          <a:ln w="9525">
            <a:solidFill>
              <a:schemeClr val="tx1"/>
            </a:solidFill>
            <a:miter lim="800000"/>
            <a:headEnd/>
            <a:tailEnd/>
          </a:ln>
        </p:spPr>
        <p:txBody>
          <a:bodyPr wrap="none" anchor="ctr"/>
          <a:lstStyle/>
          <a:p>
            <a:endParaRPr lang="it-IT"/>
          </a:p>
        </p:txBody>
      </p:sp>
      <p:sp>
        <p:nvSpPr>
          <p:cNvPr id="78851" name="Rectangle 3"/>
          <p:cNvSpPr>
            <a:spLocks noGrp="1" noChangeArrowheads="1"/>
          </p:cNvSpPr>
          <p:nvPr>
            <p:ph type="body" idx="1"/>
          </p:nvPr>
        </p:nvSpPr>
        <p:spPr>
          <a:xfrm>
            <a:off x="0" y="0"/>
            <a:ext cx="9144000" cy="6858000"/>
          </a:xfrm>
        </p:spPr>
        <p:txBody>
          <a:bodyPr/>
          <a:lstStyle/>
          <a:p>
            <a:pPr eaLnBrk="1" hangingPunct="1">
              <a:lnSpc>
                <a:spcPct val="90000"/>
              </a:lnSpc>
              <a:buFontTx/>
              <a:buNone/>
            </a:pPr>
            <a:r>
              <a:rPr lang="it-IT" dirty="0" smtClean="0"/>
              <a:t>La Cresima è il «sacramento dei sensi spirituali» perché è il dono sacramentale che </a:t>
            </a:r>
            <a:r>
              <a:rPr lang="it-IT" b="1" dirty="0" smtClean="0"/>
              <a:t>mette in moto tutto </a:t>
            </a:r>
            <a:r>
              <a:rPr lang="it-IT" b="1" i="1" dirty="0" smtClean="0"/>
              <a:t>l’organismo interiore</a:t>
            </a:r>
            <a:r>
              <a:rPr lang="it-IT" b="1" dirty="0" smtClean="0"/>
              <a:t> del battez-zato</a:t>
            </a:r>
            <a:r>
              <a:rPr lang="it-IT" dirty="0" smtClean="0"/>
              <a:t>. Egli non vive solo la memoria (più consa-pevole) dell’iniziazione in cui lo Spirito è stato effuso in lui, ma anche del suo </a:t>
            </a:r>
            <a:r>
              <a:rPr lang="it-IT" b="1" dirty="0" smtClean="0"/>
              <a:t>continuo espandersi nel suo intimo</a:t>
            </a:r>
            <a:r>
              <a:rPr lang="it-IT" dirty="0" smtClean="0"/>
              <a:t>, perché lo Spirito è essenzialmente </a:t>
            </a:r>
            <a:r>
              <a:rPr lang="it-IT" b="1" i="1" dirty="0" smtClean="0"/>
              <a:t>maturazione</a:t>
            </a:r>
            <a:r>
              <a:rPr lang="it-IT" dirty="0" smtClean="0"/>
              <a:t>: </a:t>
            </a:r>
          </a:p>
          <a:p>
            <a:pPr algn="ctr" eaLnBrk="1" hangingPunct="1">
              <a:lnSpc>
                <a:spcPct val="90000"/>
              </a:lnSpc>
              <a:buFontTx/>
              <a:buNone/>
            </a:pPr>
            <a:endParaRPr lang="it-IT" dirty="0" smtClean="0"/>
          </a:p>
          <a:p>
            <a:pPr algn="ctr" eaLnBrk="1" hangingPunct="1">
              <a:lnSpc>
                <a:spcPct val="90000"/>
              </a:lnSpc>
              <a:buFontTx/>
              <a:buNone/>
            </a:pPr>
            <a:r>
              <a:rPr lang="it-IT" dirty="0" smtClean="0"/>
              <a:t>«Il Battesimo con la </a:t>
            </a:r>
            <a:r>
              <a:rPr lang="it-IT" b="1" dirty="0" smtClean="0"/>
              <a:t>figliolanza</a:t>
            </a:r>
            <a:r>
              <a:rPr lang="it-IT" dirty="0" smtClean="0"/>
              <a:t> attrae a sé anche l’azione dello Spirito. E la Confermazione con il dono dello Spirito ci dona appunto le energie necessarie per sviluppare </a:t>
            </a:r>
            <a:r>
              <a:rPr lang="it-IT" b="1" dirty="0" smtClean="0"/>
              <a:t>la relazione filiale</a:t>
            </a:r>
            <a:r>
              <a:rPr lang="it-IT" dirty="0" smtClean="0"/>
              <a:t>»</a:t>
            </a:r>
            <a:r>
              <a:rPr lang="it-IT" u="sng" dirty="0" smtClean="0"/>
              <a:t> </a:t>
            </a:r>
            <a:r>
              <a:rPr lang="it-IT" dirty="0" smtClean="0"/>
              <a:t> </a:t>
            </a:r>
            <a:br>
              <a:rPr lang="it-IT" dirty="0" smtClean="0"/>
            </a:br>
            <a:r>
              <a:rPr lang="it-IT" dirty="0" smtClean="0"/>
              <a:t>  (</a:t>
            </a:r>
            <a:r>
              <a:rPr lang="it-IT" dirty="0" err="1" smtClean="0"/>
              <a:t>Gäde</a:t>
            </a:r>
            <a:r>
              <a:rPr lang="it-IT" dirty="0" smtClean="0"/>
              <a:t> G.).</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descr="Senza nome-scandito-16.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5400000">
            <a:off x="347530" y="1892830"/>
            <a:ext cx="3840427" cy="2880320"/>
          </a:xfrm>
          <a:prstGeom prst="rect">
            <a:avLst/>
          </a:prstGeom>
          <a:ln>
            <a:noFill/>
          </a:ln>
          <a:effectLst>
            <a:softEdge rad="112500"/>
          </a:effectLst>
        </p:spPr>
      </p:pic>
      <p:pic>
        <p:nvPicPr>
          <p:cNvPr id="3" name="Immagine 2" descr="Senza nome-scandito-17.jp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a:xfrm rot="16200000">
            <a:off x="4605521" y="1091223"/>
            <a:ext cx="4464496" cy="3955474"/>
          </a:xfrm>
          <a:prstGeom prst="rect">
            <a:avLst/>
          </a:prstGeom>
          <a:ln>
            <a:noFill/>
          </a:ln>
          <a:effectLst>
            <a:softEdge rad="112500"/>
          </a:effectLst>
        </p:spPr>
      </p:pic>
      <p:sp>
        <p:nvSpPr>
          <p:cNvPr id="4" name="CasellaDiTesto 3"/>
          <p:cNvSpPr txBox="1"/>
          <p:nvPr/>
        </p:nvSpPr>
        <p:spPr>
          <a:xfrm>
            <a:off x="467544" y="260648"/>
            <a:ext cx="8424936" cy="1077218"/>
          </a:xfrm>
          <a:prstGeom prst="rect">
            <a:avLst/>
          </a:prstGeom>
          <a:noFill/>
        </p:spPr>
        <p:txBody>
          <a:bodyPr wrap="square" rtlCol="0">
            <a:spAutoFit/>
          </a:bodyPr>
          <a:lstStyle/>
          <a:p>
            <a:r>
              <a:rPr lang="it-IT" sz="3200" b="1" dirty="0" smtClean="0">
                <a:solidFill>
                  <a:srgbClr val="FFC000"/>
                </a:solidFill>
              </a:rPr>
              <a:t>La lotta spirituale: allenarsi per essere forti contro il male</a:t>
            </a:r>
            <a:endParaRPr lang="it-IT" sz="3200" b="1" dirty="0">
              <a:solidFill>
                <a:srgbClr val="FFC000"/>
              </a:solidFill>
            </a:endParaRPr>
          </a:p>
        </p:txBody>
      </p:sp>
      <p:sp>
        <p:nvSpPr>
          <p:cNvPr id="5" name="CasellaDiTesto 4"/>
          <p:cNvSpPr txBox="1"/>
          <p:nvPr/>
        </p:nvSpPr>
        <p:spPr>
          <a:xfrm>
            <a:off x="1331640" y="5226784"/>
            <a:ext cx="6768752" cy="1631216"/>
          </a:xfrm>
          <a:prstGeom prst="rect">
            <a:avLst/>
          </a:prstGeom>
          <a:noFill/>
        </p:spPr>
        <p:txBody>
          <a:bodyPr wrap="square" rtlCol="0">
            <a:spAutoFit/>
          </a:bodyPr>
          <a:lstStyle/>
          <a:p>
            <a:pPr algn="ctr"/>
            <a:r>
              <a:rPr lang="it-IT" sz="2000" dirty="0" smtClean="0">
                <a:solidFill>
                  <a:prstClr val="white"/>
                </a:solidFill>
              </a:rPr>
              <a:t>L’unica chiusura contro il male è l’apertura radicale al bene. Le due scene evidenziano la centralità del Signore: Francesco curvo sul Vangelo e Padre Pio con Gesù bambino che lo consolava durante le tremende prove notturne. Non si può vincere da soli è il Signore il vincitore della lotta.</a:t>
            </a:r>
            <a:endParaRPr lang="it-IT" sz="2000" dirty="0">
              <a:solidFill>
                <a:prstClr val="white"/>
              </a:solidFill>
            </a:endParaRP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4"/>
          <p:cNvSpPr>
            <a:spLocks noChangeArrowheads="1"/>
          </p:cNvSpPr>
          <p:nvPr/>
        </p:nvSpPr>
        <p:spPr bwMode="auto">
          <a:xfrm>
            <a:off x="0" y="0"/>
            <a:ext cx="9144000" cy="620713"/>
          </a:xfrm>
          <a:prstGeom prst="rect">
            <a:avLst/>
          </a:prstGeom>
          <a:solidFill>
            <a:schemeClr val="accent1"/>
          </a:solidFill>
          <a:ln w="9525">
            <a:solidFill>
              <a:schemeClr val="tx1"/>
            </a:solidFill>
            <a:miter lim="800000"/>
            <a:headEnd/>
            <a:tailEnd/>
          </a:ln>
        </p:spPr>
        <p:txBody>
          <a:bodyPr wrap="none" anchor="ctr"/>
          <a:lstStyle/>
          <a:p>
            <a:endParaRPr lang="it-IT"/>
          </a:p>
        </p:txBody>
      </p:sp>
      <p:sp>
        <p:nvSpPr>
          <p:cNvPr id="104451" name="Rectangle 3"/>
          <p:cNvSpPr>
            <a:spLocks noGrp="1" noChangeArrowheads="1"/>
          </p:cNvSpPr>
          <p:nvPr>
            <p:ph type="body" idx="1"/>
          </p:nvPr>
        </p:nvSpPr>
        <p:spPr>
          <a:xfrm>
            <a:off x="0" y="0"/>
            <a:ext cx="9144000" cy="6858000"/>
          </a:xfrm>
        </p:spPr>
        <p:txBody>
          <a:bodyPr/>
          <a:lstStyle/>
          <a:p>
            <a:pPr eaLnBrk="1" hangingPunct="1">
              <a:lnSpc>
                <a:spcPct val="90000"/>
              </a:lnSpc>
              <a:buFontTx/>
              <a:buNone/>
            </a:pPr>
            <a:r>
              <a:rPr lang="it-IT" sz="3600" dirty="0" smtClean="0"/>
              <a:t>Cresima: sacramento dei </a:t>
            </a:r>
            <a:r>
              <a:rPr lang="it-IT" sz="3600" b="1" dirty="0" smtClean="0">
                <a:solidFill>
                  <a:srgbClr val="FF0000"/>
                </a:solidFill>
              </a:rPr>
              <a:t>sensi spirituali</a:t>
            </a:r>
          </a:p>
          <a:p>
            <a:pPr eaLnBrk="1" hangingPunct="1">
              <a:lnSpc>
                <a:spcPct val="90000"/>
              </a:lnSpc>
              <a:buFontTx/>
              <a:buNone/>
            </a:pPr>
            <a:r>
              <a:rPr lang="it-IT" dirty="0" smtClean="0"/>
              <a:t>Lo Spirito </a:t>
            </a:r>
            <a:r>
              <a:rPr lang="it-IT" b="1" dirty="0" smtClean="0"/>
              <a:t>conferma</a:t>
            </a:r>
            <a:r>
              <a:rPr lang="it-IT" dirty="0" smtClean="0"/>
              <a:t> le promesse di Cristo e il </a:t>
            </a:r>
            <a:r>
              <a:rPr lang="it-IT" b="1" u="sng" dirty="0" smtClean="0"/>
              <a:t>pegno/caparra</a:t>
            </a:r>
            <a:r>
              <a:rPr lang="it-IT" dirty="0" smtClean="0"/>
              <a:t> che porta in sé «non è da inten-dersi come un acconto inerte, bensì interiore e vivo, una </a:t>
            </a:r>
            <a:r>
              <a:rPr lang="it-IT" b="1" dirty="0" smtClean="0"/>
              <a:t>testimonianza </a:t>
            </a:r>
            <a:r>
              <a:rPr lang="it-IT" b="1" u="sng" dirty="0" smtClean="0"/>
              <a:t>sensibile</a:t>
            </a:r>
            <a:r>
              <a:rPr lang="it-IT" dirty="0" smtClean="0"/>
              <a:t> “ai cuori”» (L. </a:t>
            </a:r>
            <a:r>
              <a:rPr lang="it-IT" dirty="0" err="1" smtClean="0"/>
              <a:t>Ligier</a:t>
            </a:r>
            <a:r>
              <a:rPr lang="it-IT" dirty="0" smtClean="0"/>
              <a:t>). </a:t>
            </a:r>
          </a:p>
          <a:p>
            <a:pPr eaLnBrk="1" hangingPunct="1">
              <a:lnSpc>
                <a:spcPct val="90000"/>
              </a:lnSpc>
              <a:buFont typeface="Wingdings" pitchFamily="2" charset="2"/>
              <a:buChar char="Ä"/>
            </a:pPr>
            <a:r>
              <a:rPr lang="it-IT" dirty="0" smtClean="0"/>
              <a:t>L’appoggio biblico è in Gal 4,6: «che voi siete figli </a:t>
            </a:r>
            <a:r>
              <a:rPr lang="it-IT" b="1" dirty="0" smtClean="0"/>
              <a:t>ne è prova</a:t>
            </a:r>
            <a:r>
              <a:rPr lang="it-IT" dirty="0" smtClean="0"/>
              <a:t> il fatto che Dio ha mandato </a:t>
            </a:r>
            <a:r>
              <a:rPr lang="it-IT" b="1" dirty="0" smtClean="0"/>
              <a:t>nei nostri cuori</a:t>
            </a:r>
            <a:r>
              <a:rPr lang="it-IT" dirty="0" smtClean="0"/>
              <a:t> lo Spirito del suo Figlio che grida: </a:t>
            </a:r>
            <a:r>
              <a:rPr lang="it-IT" dirty="0" err="1" smtClean="0"/>
              <a:t>Abbà</a:t>
            </a:r>
            <a:r>
              <a:rPr lang="it-IT" dirty="0" smtClean="0"/>
              <a:t>, Padre!» </a:t>
            </a:r>
          </a:p>
          <a:p>
            <a:pPr eaLnBrk="1" hangingPunct="1">
              <a:lnSpc>
                <a:spcPct val="90000"/>
              </a:lnSpc>
              <a:buFont typeface="Wingdings" pitchFamily="2" charset="2"/>
              <a:buChar char="Ä"/>
            </a:pPr>
            <a:r>
              <a:rPr lang="it-IT" dirty="0" smtClean="0"/>
              <a:t>Col Battesimo sono già “figlio”? Si, ma con una nozione ancora </a:t>
            </a:r>
            <a:r>
              <a:rPr lang="it-IT" b="1" dirty="0" smtClean="0"/>
              <a:t>astratta</a:t>
            </a:r>
            <a:r>
              <a:rPr lang="it-IT" dirty="0" smtClean="0"/>
              <a:t> della adozione filiale</a:t>
            </a:r>
          </a:p>
          <a:p>
            <a:pPr eaLnBrk="1" hangingPunct="1">
              <a:lnSpc>
                <a:spcPct val="90000"/>
              </a:lnSpc>
              <a:buFont typeface="Wingdings" pitchFamily="2" charset="2"/>
              <a:buChar char="Ä"/>
            </a:pPr>
            <a:r>
              <a:rPr lang="it-IT" dirty="0" smtClean="0"/>
              <a:t>Al neofita manca, il </a:t>
            </a:r>
            <a:r>
              <a:rPr lang="it-IT" b="1" dirty="0" smtClean="0"/>
              <a:t>segno vivo</a:t>
            </a:r>
            <a:r>
              <a:rPr lang="it-IT" dirty="0" smtClean="0"/>
              <a:t> dell’adozione ricevuta e l’esperienza della sua nuova vita.</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5"/>
          <p:cNvSpPr>
            <a:spLocks noChangeArrowheads="1"/>
          </p:cNvSpPr>
          <p:nvPr/>
        </p:nvSpPr>
        <p:spPr bwMode="auto">
          <a:xfrm>
            <a:off x="179388" y="0"/>
            <a:ext cx="8964612" cy="4292600"/>
          </a:xfrm>
          <a:prstGeom prst="rect">
            <a:avLst/>
          </a:prstGeom>
          <a:solidFill>
            <a:schemeClr val="accent1"/>
          </a:solidFill>
          <a:ln w="9525">
            <a:solidFill>
              <a:schemeClr val="tx1"/>
            </a:solidFill>
            <a:miter lim="800000"/>
            <a:headEnd/>
            <a:tailEnd/>
          </a:ln>
        </p:spPr>
        <p:txBody>
          <a:bodyPr wrap="none" anchor="ctr"/>
          <a:lstStyle/>
          <a:p>
            <a:endParaRPr lang="it-IT"/>
          </a:p>
        </p:txBody>
      </p:sp>
      <p:sp>
        <p:nvSpPr>
          <p:cNvPr id="105475" name="Rectangle 3"/>
          <p:cNvSpPr>
            <a:spLocks noGrp="1" noChangeArrowheads="1"/>
          </p:cNvSpPr>
          <p:nvPr>
            <p:ph type="body" idx="1"/>
          </p:nvPr>
        </p:nvSpPr>
        <p:spPr>
          <a:xfrm>
            <a:off x="0" y="44450"/>
            <a:ext cx="9107488" cy="6858000"/>
          </a:xfrm>
        </p:spPr>
        <p:txBody>
          <a:bodyPr/>
          <a:lstStyle/>
          <a:p>
            <a:pPr algn="ctr" eaLnBrk="1" hangingPunct="1">
              <a:buFontTx/>
              <a:buNone/>
            </a:pPr>
            <a:r>
              <a:rPr lang="it-IT" dirty="0" smtClean="0"/>
              <a:t>Per effetto della Cresima il Cristo non è più soltanto un «lui», di cui il battezzato conosce il </a:t>
            </a:r>
            <a:r>
              <a:rPr lang="it-IT" b="1" dirty="0" smtClean="0">
                <a:solidFill>
                  <a:srgbClr val="003399"/>
                </a:solidFill>
              </a:rPr>
              <a:t>passaggio sulla terra e attende l’incontro escatologico</a:t>
            </a:r>
            <a:r>
              <a:rPr lang="it-IT" dirty="0" smtClean="0"/>
              <a:t>, ma è il suo stesso Signore. Mediante lo Spirito che gli rende testimonianza, Cristo è qualcuno per lui, un «</a:t>
            </a:r>
            <a:r>
              <a:rPr lang="it-IT" b="1" u="sng" dirty="0" smtClean="0"/>
              <a:t>tu</a:t>
            </a:r>
            <a:r>
              <a:rPr lang="it-IT" dirty="0" smtClean="0"/>
              <a:t>» adorato con il quale </a:t>
            </a:r>
            <a:r>
              <a:rPr lang="it-IT" b="1" dirty="0" smtClean="0">
                <a:solidFill>
                  <a:srgbClr val="003399"/>
                </a:solidFill>
              </a:rPr>
              <a:t>entra in dialogo di preghiera,                             di azione e di lode</a:t>
            </a:r>
            <a:r>
              <a:rPr lang="it-IT" dirty="0" smtClean="0"/>
              <a:t> (L. </a:t>
            </a:r>
            <a:r>
              <a:rPr lang="it-IT" dirty="0" err="1" smtClean="0"/>
              <a:t>Ligier</a:t>
            </a:r>
            <a:r>
              <a:rPr lang="it-IT" dirty="0" smtClean="0"/>
              <a:t>).</a:t>
            </a:r>
          </a:p>
          <a:p>
            <a:pPr eaLnBrk="1" hangingPunct="1">
              <a:buFontTx/>
              <a:buNone/>
            </a:pPr>
            <a:endParaRPr lang="it-IT" dirty="0" smtClean="0"/>
          </a:p>
          <a:p>
            <a:pPr eaLnBrk="1" hangingPunct="1">
              <a:buFontTx/>
              <a:buNone/>
            </a:pPr>
            <a:r>
              <a:rPr lang="it-IT" dirty="0" smtClean="0"/>
              <a:t>Lo Spirito è la memoria vivente del Risorto, colui che prende del suo e ce lo dona</a:t>
            </a:r>
          </a:p>
          <a:p>
            <a:pPr eaLnBrk="1" hangingPunct="1">
              <a:buFontTx/>
              <a:buNone/>
            </a:pPr>
            <a:r>
              <a:rPr lang="it-IT" dirty="0" smtClean="0"/>
              <a:t>Imprime i caratteri filiali: </a:t>
            </a:r>
            <a:r>
              <a:rPr lang="it-IT" b="1" dirty="0" smtClean="0"/>
              <a:t>l’iconografo interiore</a:t>
            </a:r>
            <a:r>
              <a:rPr lang="it-IT" dirty="0" smtClean="0"/>
              <a:t>.  </a:t>
            </a:r>
            <a:endParaRPr lang="it-IT" sz="600" dirty="0" smtClean="0"/>
          </a:p>
          <a:p>
            <a:pPr algn="just" eaLnBrk="1" hangingPunct="1">
              <a:buFontTx/>
              <a:buNone/>
            </a:pPr>
            <a:endParaRPr lang="it-IT" dirty="0" smtClean="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4"/>
          <p:cNvSpPr>
            <a:spLocks noChangeArrowheads="1"/>
          </p:cNvSpPr>
          <p:nvPr/>
        </p:nvSpPr>
        <p:spPr bwMode="auto">
          <a:xfrm>
            <a:off x="0" y="0"/>
            <a:ext cx="9144000" cy="2205038"/>
          </a:xfrm>
          <a:prstGeom prst="rect">
            <a:avLst/>
          </a:prstGeom>
          <a:solidFill>
            <a:schemeClr val="accent1"/>
          </a:solidFill>
          <a:ln w="9525">
            <a:solidFill>
              <a:schemeClr val="tx1"/>
            </a:solidFill>
            <a:miter lim="800000"/>
            <a:headEnd/>
            <a:tailEnd/>
          </a:ln>
        </p:spPr>
        <p:txBody>
          <a:bodyPr wrap="none" anchor="ctr"/>
          <a:lstStyle/>
          <a:p>
            <a:endParaRPr lang="it-IT"/>
          </a:p>
        </p:txBody>
      </p:sp>
      <p:sp>
        <p:nvSpPr>
          <p:cNvPr id="106499" name="Rectangle 3"/>
          <p:cNvSpPr>
            <a:spLocks noGrp="1" noChangeArrowheads="1"/>
          </p:cNvSpPr>
          <p:nvPr>
            <p:ph type="body" idx="1"/>
          </p:nvPr>
        </p:nvSpPr>
        <p:spPr>
          <a:xfrm>
            <a:off x="0" y="0"/>
            <a:ext cx="9144000" cy="6858000"/>
          </a:xfrm>
        </p:spPr>
        <p:txBody>
          <a:bodyPr/>
          <a:lstStyle/>
          <a:p>
            <a:pPr algn="ctr" eaLnBrk="1" hangingPunct="1">
              <a:buFontTx/>
              <a:buNone/>
            </a:pPr>
            <a:r>
              <a:rPr lang="it-IT" sz="2800" dirty="0" smtClean="0"/>
              <a:t>Ora, chi si nutre ancora di latte non ha </a:t>
            </a:r>
            <a:r>
              <a:rPr lang="it-IT" sz="2800" b="1" i="1" dirty="0" smtClean="0"/>
              <a:t>esperienza</a:t>
            </a:r>
            <a:r>
              <a:rPr lang="it-IT" sz="2800" i="1" dirty="0" smtClean="0"/>
              <a:t> </a:t>
            </a:r>
            <a:r>
              <a:rPr lang="it-IT" sz="2800" dirty="0" smtClean="0"/>
              <a:t>della dottrina della giustizia, perché è ancora un bambino. Il nutrimento solido invece è per gli uomini maturi, quelli che hanno le </a:t>
            </a:r>
            <a:r>
              <a:rPr lang="it-IT" sz="2800" b="1" dirty="0" smtClean="0"/>
              <a:t>facoltà</a:t>
            </a:r>
            <a:r>
              <a:rPr lang="it-IT" sz="2800" dirty="0" smtClean="0"/>
              <a:t> esercitate a distinguere                         il buono dal cattivo (</a:t>
            </a:r>
            <a:r>
              <a:rPr lang="it-IT" sz="2800" dirty="0" err="1" smtClean="0"/>
              <a:t>Eb</a:t>
            </a:r>
            <a:r>
              <a:rPr lang="it-IT" sz="2800" dirty="0" smtClean="0"/>
              <a:t> 5,12-14). </a:t>
            </a:r>
          </a:p>
          <a:p>
            <a:pPr algn="just" eaLnBrk="1" hangingPunct="1">
              <a:buFontTx/>
              <a:buNone/>
            </a:pPr>
            <a:r>
              <a:rPr lang="it-IT" sz="2800" dirty="0" smtClean="0"/>
              <a:t>La parola tradotta con “facoltà” è il termine greco </a:t>
            </a:r>
            <a:r>
              <a:rPr lang="it-IT" sz="2800" b="1" i="1" dirty="0" err="1" smtClean="0"/>
              <a:t>ai­sthetéria</a:t>
            </a:r>
            <a:r>
              <a:rPr lang="it-IT" sz="2800" dirty="0" smtClean="0"/>
              <a:t> che indica la </a:t>
            </a:r>
            <a:r>
              <a:rPr lang="it-IT" sz="2800" i="1" dirty="0" smtClean="0"/>
              <a:t>sensibilità interiore</a:t>
            </a:r>
            <a:r>
              <a:rPr lang="it-IT" sz="2800" dirty="0" smtClean="0"/>
              <a:t>, quella profonda connaturalità con le cose dello Spirito che si esercita in noi. </a:t>
            </a:r>
          </a:p>
          <a:p>
            <a:pPr algn="just" eaLnBrk="1" hangingPunct="1">
              <a:buFontTx/>
              <a:buNone/>
            </a:pPr>
            <a:r>
              <a:rPr lang="it-IT" sz="2800" dirty="0" smtClean="0">
                <a:sym typeface="Wingdings" pitchFamily="2" charset="2"/>
              </a:rPr>
              <a:t></a:t>
            </a:r>
            <a:r>
              <a:rPr lang="it-IT" sz="2800" i="1" dirty="0" smtClean="0">
                <a:sym typeface="Wingdings" pitchFamily="2" charset="2"/>
              </a:rPr>
              <a:t> </a:t>
            </a:r>
            <a:r>
              <a:rPr lang="it-IT" sz="2800" i="1" dirty="0" smtClean="0"/>
              <a:t>I sensi interiori</a:t>
            </a:r>
            <a:r>
              <a:rPr lang="it-IT" sz="2800" dirty="0" smtClean="0"/>
              <a:t> (le facoltà) chiedono di essere risvegliati e sensibilizzati all’attività dello Spirito Santo Nella pratica orientale l’</a:t>
            </a:r>
            <a:r>
              <a:rPr lang="it-IT" sz="2800" b="1" dirty="0" smtClean="0"/>
              <a:t>unzione con il </a:t>
            </a:r>
            <a:r>
              <a:rPr lang="it-IT" sz="2800" b="1" i="1" dirty="0" err="1" smtClean="0"/>
              <a:t>myron</a:t>
            </a:r>
            <a:r>
              <a:rPr lang="it-IT" sz="2800" dirty="0" smtClean="0"/>
              <a:t> è fatta sulle parti più significative del corpo </a:t>
            </a:r>
          </a:p>
          <a:p>
            <a:pPr algn="just" eaLnBrk="1" hangingPunct="1">
              <a:buFontTx/>
              <a:buNone/>
            </a:pPr>
            <a:r>
              <a:rPr lang="it-IT" sz="2800" dirty="0" smtClean="0"/>
              <a:t>  (fino a 36 punti di unzione: fronte, occhi, naso, orecchie, labbra, petto, dorso, mani, piedi).</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3"/>
          <p:cNvSpPr>
            <a:spLocks noGrp="1" noChangeArrowheads="1"/>
          </p:cNvSpPr>
          <p:nvPr>
            <p:ph type="body" idx="1"/>
          </p:nvPr>
        </p:nvSpPr>
        <p:spPr>
          <a:xfrm>
            <a:off x="0" y="0"/>
            <a:ext cx="9144000" cy="6858000"/>
          </a:xfrm>
        </p:spPr>
        <p:txBody>
          <a:bodyPr/>
          <a:lstStyle/>
          <a:p>
            <a:pPr eaLnBrk="1" hangingPunct="1">
              <a:lnSpc>
                <a:spcPct val="90000"/>
              </a:lnSpc>
            </a:pPr>
            <a:r>
              <a:rPr lang="it-IT" sz="2600" i="1" dirty="0" smtClean="0"/>
              <a:t>Rituale armeno</a:t>
            </a:r>
            <a:r>
              <a:rPr lang="it-IT" sz="2600" dirty="0" smtClean="0"/>
              <a:t> dell’unzione crismale sui sensi, accompagnata da una formula propria:</a:t>
            </a:r>
            <a:r>
              <a:rPr lang="it-IT" sz="2400" dirty="0" smtClean="0"/>
              <a:t> </a:t>
            </a:r>
          </a:p>
          <a:p>
            <a:pPr algn="ctr" eaLnBrk="1" hangingPunct="1">
              <a:lnSpc>
                <a:spcPct val="90000"/>
              </a:lnSpc>
              <a:buFontTx/>
              <a:buNone/>
            </a:pPr>
            <a:r>
              <a:rPr lang="it-IT" sz="3100" dirty="0" smtClean="0"/>
              <a:t>«</a:t>
            </a:r>
            <a:r>
              <a:rPr lang="it-IT" sz="3100" b="1" i="1" dirty="0" smtClean="0">
                <a:solidFill>
                  <a:srgbClr val="003399"/>
                </a:solidFill>
              </a:rPr>
              <a:t>La bocca</a:t>
            </a:r>
            <a:r>
              <a:rPr lang="it-IT" sz="3100" dirty="0" smtClean="0"/>
              <a:t>: Che questo sigillo, nel nome di Gesù Cristo, sia per te una custodia e una porta solida alle tue labbra. Amen</a:t>
            </a:r>
            <a:r>
              <a:rPr lang="it-IT" sz="3100" b="1" i="1" dirty="0" smtClean="0">
                <a:solidFill>
                  <a:srgbClr val="003399"/>
                </a:solidFill>
              </a:rPr>
              <a:t>. Le palme</a:t>
            </a:r>
            <a:r>
              <a:rPr lang="it-IT" sz="3100" dirty="0" smtClean="0"/>
              <a:t>: Che questo sigillo, nel nome di Gesù Cristo, ti porti ad agire bene con delle opere e una condotta virtuosa. Amen. </a:t>
            </a:r>
            <a:r>
              <a:rPr lang="it-IT" sz="3100" b="1" i="1" dirty="0" smtClean="0">
                <a:solidFill>
                  <a:srgbClr val="003399"/>
                </a:solidFill>
              </a:rPr>
              <a:t>Il cuore</a:t>
            </a:r>
            <a:r>
              <a:rPr lang="it-IT" sz="3100" dirty="0" smtClean="0"/>
              <a:t>: Che questo sigillo divino di santità rafforzi in te un cuore puro e rinnovi nel tuo seno uno spirito saldo.</a:t>
            </a:r>
            <a:r>
              <a:rPr lang="it-IT" sz="3100" b="1" dirty="0" smtClean="0"/>
              <a:t> </a:t>
            </a:r>
            <a:r>
              <a:rPr lang="it-IT" sz="3100" dirty="0" smtClean="0"/>
              <a:t>Amen</a:t>
            </a:r>
            <a:r>
              <a:rPr lang="it-IT" sz="3100" b="1" dirty="0" smtClean="0"/>
              <a:t>. </a:t>
            </a:r>
            <a:r>
              <a:rPr lang="it-IT" sz="3100" b="1" i="1" dirty="0" smtClean="0">
                <a:solidFill>
                  <a:srgbClr val="003399"/>
                </a:solidFill>
              </a:rPr>
              <a:t>Le spalle</a:t>
            </a:r>
            <a:r>
              <a:rPr lang="it-IT" sz="3100" dirty="0" smtClean="0"/>
              <a:t>: Che questo sigillo, nel nome di Gesù Cristo, sia per te uno scudo solido grazie al quale potrai spegnere tutto i dardi infiammati del Maligno.</a:t>
            </a:r>
            <a:r>
              <a:rPr lang="it-IT" sz="3100" b="1" dirty="0" smtClean="0"/>
              <a:t> </a:t>
            </a:r>
            <a:r>
              <a:rPr lang="it-IT" sz="3100" dirty="0" smtClean="0"/>
              <a:t>Amen. </a:t>
            </a:r>
            <a:r>
              <a:rPr lang="it-IT" sz="3100" b="1" i="1" dirty="0" smtClean="0">
                <a:solidFill>
                  <a:srgbClr val="003399"/>
                </a:solidFill>
              </a:rPr>
              <a:t>I piedi</a:t>
            </a:r>
            <a:r>
              <a:rPr lang="it-IT" sz="3100" dirty="0" smtClean="0"/>
              <a:t>: Che questo sigillo divino ti guidi verso la meta della vita eterna e conservi il tuo piede affinché esso non vacilli. Amen».</a:t>
            </a:r>
            <a:r>
              <a:rPr lang="it-IT" sz="2900" dirty="0" smtClean="0"/>
              <a:t> </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3"/>
          <p:cNvSpPr>
            <a:spLocks noGrp="1" noChangeArrowheads="1"/>
          </p:cNvSpPr>
          <p:nvPr>
            <p:ph type="body" idx="1"/>
          </p:nvPr>
        </p:nvSpPr>
        <p:spPr>
          <a:xfrm>
            <a:off x="0" y="0"/>
            <a:ext cx="9144000" cy="6858000"/>
          </a:xfrm>
        </p:spPr>
        <p:txBody>
          <a:bodyPr/>
          <a:lstStyle/>
          <a:p>
            <a:pPr eaLnBrk="1" hangingPunct="1">
              <a:buFontTx/>
              <a:buNone/>
            </a:pPr>
            <a:endParaRPr lang="it-IT" dirty="0" smtClean="0"/>
          </a:p>
          <a:p>
            <a:pPr eaLnBrk="1" hangingPunct="1">
              <a:buFontTx/>
              <a:buNone/>
            </a:pPr>
            <a:r>
              <a:rPr lang="it-IT" dirty="0" smtClean="0"/>
              <a:t>La dottrina dei «</a:t>
            </a:r>
            <a:r>
              <a:rPr lang="it-IT" b="1" dirty="0" smtClean="0"/>
              <a:t>sensi spirituali</a:t>
            </a:r>
            <a:r>
              <a:rPr lang="it-IT" dirty="0" smtClean="0"/>
              <a:t>» ha in </a:t>
            </a:r>
            <a:r>
              <a:rPr lang="it-IT" dirty="0" err="1" smtClean="0"/>
              <a:t>Origene</a:t>
            </a:r>
            <a:r>
              <a:rPr lang="it-IT" dirty="0" smtClean="0"/>
              <a:t> il suo iniziatore: </a:t>
            </a:r>
          </a:p>
          <a:p>
            <a:pPr algn="ctr" eaLnBrk="1" hangingPunct="1">
              <a:buFontTx/>
              <a:buNone/>
            </a:pPr>
            <a:r>
              <a:rPr lang="it-IT" dirty="0" smtClean="0"/>
              <a:t>«Il Cristo diventa l’oggetto di ciascun senso dell’anima. Egli chiama se stesso la vera “luce” per illuminare gli occhi dell’anima, il “Verbo” per essere udito, il “pane” di vita per essere gustato. Parimenti, egli è chiamato “olio” e “nardo” perché l’anima si diletti dell’odore del Logos, egli è divenuto il “Verbo fatto carne”, palpabile e attingibile per perché l’uomo interiore possa cogliere il Verbo di vita» </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4"/>
          <p:cNvSpPr>
            <a:spLocks noChangeArrowheads="1"/>
          </p:cNvSpPr>
          <p:nvPr/>
        </p:nvSpPr>
        <p:spPr bwMode="auto">
          <a:xfrm>
            <a:off x="0" y="3716338"/>
            <a:ext cx="9144000" cy="3141662"/>
          </a:xfrm>
          <a:prstGeom prst="rect">
            <a:avLst/>
          </a:prstGeom>
          <a:solidFill>
            <a:schemeClr val="accent1"/>
          </a:solidFill>
          <a:ln w="9525">
            <a:solidFill>
              <a:schemeClr val="tx1"/>
            </a:solidFill>
            <a:miter lim="800000"/>
            <a:headEnd/>
            <a:tailEnd/>
          </a:ln>
        </p:spPr>
        <p:txBody>
          <a:bodyPr wrap="none" anchor="ctr"/>
          <a:lstStyle/>
          <a:p>
            <a:endParaRPr lang="it-IT"/>
          </a:p>
        </p:txBody>
      </p:sp>
      <p:sp>
        <p:nvSpPr>
          <p:cNvPr id="109571" name="Rectangle 3"/>
          <p:cNvSpPr>
            <a:spLocks noGrp="1" noChangeArrowheads="1"/>
          </p:cNvSpPr>
          <p:nvPr>
            <p:ph type="body" idx="1"/>
          </p:nvPr>
        </p:nvSpPr>
        <p:spPr>
          <a:xfrm>
            <a:off x="0" y="0"/>
            <a:ext cx="9144000" cy="6858000"/>
          </a:xfrm>
        </p:spPr>
        <p:txBody>
          <a:bodyPr/>
          <a:lstStyle/>
          <a:p>
            <a:pPr eaLnBrk="1" hangingPunct="1">
              <a:lnSpc>
                <a:spcPct val="90000"/>
              </a:lnSpc>
              <a:buFontTx/>
              <a:buNone/>
            </a:pPr>
            <a:r>
              <a:rPr lang="it-IT" smtClean="0"/>
              <a:t>La Cresima è il «sacramento dei sensi spirituali» perché è il dono sacramentale che </a:t>
            </a:r>
            <a:r>
              <a:rPr lang="it-IT" b="1" smtClean="0"/>
              <a:t>mette in moto tutto </a:t>
            </a:r>
            <a:r>
              <a:rPr lang="it-IT" b="1" i="1" smtClean="0"/>
              <a:t>l’organismo interiore</a:t>
            </a:r>
            <a:r>
              <a:rPr lang="it-IT" b="1" smtClean="0"/>
              <a:t> del battez-zato</a:t>
            </a:r>
            <a:r>
              <a:rPr lang="it-IT" smtClean="0"/>
              <a:t>. Egli non vive solo la memoria (più consa-pevole) dell’iniziazione in cui lo Spirito è stato effuso in lui, ma anche del suo </a:t>
            </a:r>
            <a:r>
              <a:rPr lang="it-IT" b="1" smtClean="0"/>
              <a:t>continuo espandersi nel suo intimo</a:t>
            </a:r>
            <a:r>
              <a:rPr lang="it-IT" smtClean="0"/>
              <a:t>, perché lo Spirito è essenzialmente </a:t>
            </a:r>
            <a:r>
              <a:rPr lang="it-IT" b="1" i="1" smtClean="0"/>
              <a:t>maturazione</a:t>
            </a:r>
            <a:r>
              <a:rPr lang="it-IT" smtClean="0"/>
              <a:t>: </a:t>
            </a:r>
          </a:p>
          <a:p>
            <a:pPr algn="ctr" eaLnBrk="1" hangingPunct="1">
              <a:lnSpc>
                <a:spcPct val="90000"/>
              </a:lnSpc>
              <a:buFontTx/>
              <a:buNone/>
            </a:pPr>
            <a:endParaRPr lang="it-IT" smtClean="0"/>
          </a:p>
          <a:p>
            <a:pPr algn="ctr" eaLnBrk="1" hangingPunct="1">
              <a:lnSpc>
                <a:spcPct val="90000"/>
              </a:lnSpc>
              <a:buFontTx/>
              <a:buNone/>
            </a:pPr>
            <a:r>
              <a:rPr lang="it-IT" smtClean="0"/>
              <a:t>«Il Battesimo con la </a:t>
            </a:r>
            <a:r>
              <a:rPr lang="it-IT" b="1" smtClean="0"/>
              <a:t>figliolanza</a:t>
            </a:r>
            <a:r>
              <a:rPr lang="it-IT" smtClean="0"/>
              <a:t> attrae a sé anche l’azione dello Spirito. E la Confermazione con il dono dello Spirito ci dona appunto le energie necessarie per sviluppare </a:t>
            </a:r>
            <a:r>
              <a:rPr lang="it-IT" b="1" smtClean="0"/>
              <a:t>la relazione filiale</a:t>
            </a:r>
            <a:r>
              <a:rPr lang="it-IT" smtClean="0"/>
              <a:t>»</a:t>
            </a:r>
            <a:r>
              <a:rPr lang="it-IT" u="sng" smtClean="0"/>
              <a:t> </a:t>
            </a:r>
            <a:r>
              <a:rPr lang="it-IT" smtClean="0"/>
              <a:t> </a:t>
            </a:r>
            <a:br>
              <a:rPr lang="it-IT" smtClean="0"/>
            </a:br>
            <a:r>
              <a:rPr lang="it-IT" smtClean="0"/>
              <a:t>  (Gäde G.).</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Senza nome-scandito-16.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5400000">
            <a:off x="-864096" y="809328"/>
            <a:ext cx="6912768" cy="5184576"/>
          </a:xfrm>
          <a:prstGeom prst="rect">
            <a:avLst/>
          </a:prstGeom>
          <a:ln>
            <a:noFill/>
          </a:ln>
          <a:effectLst>
            <a:softEdge rad="112500"/>
          </a:effectLst>
        </p:spPr>
      </p:pic>
      <p:sp>
        <p:nvSpPr>
          <p:cNvPr id="4" name="CasellaDiTesto 3"/>
          <p:cNvSpPr txBox="1"/>
          <p:nvPr/>
        </p:nvSpPr>
        <p:spPr>
          <a:xfrm>
            <a:off x="5508104" y="548680"/>
            <a:ext cx="3384376" cy="5509200"/>
          </a:xfrm>
          <a:prstGeom prst="rect">
            <a:avLst/>
          </a:prstGeom>
          <a:noFill/>
        </p:spPr>
        <p:txBody>
          <a:bodyPr wrap="square" rtlCol="0">
            <a:spAutoFit/>
          </a:bodyPr>
          <a:lstStyle/>
          <a:p>
            <a:r>
              <a:rPr lang="it-IT" sz="2400" b="1" dirty="0" smtClean="0">
                <a:solidFill>
                  <a:srgbClr val="FFC000"/>
                </a:solidFill>
              </a:rPr>
              <a:t>SAN FRANCESCO TENTATO DAL DIAVOLO, NASCOSTO NEL CUSCINO</a:t>
            </a:r>
          </a:p>
          <a:p>
            <a:r>
              <a:rPr lang="it-IT" sz="2000" dirty="0" smtClean="0">
                <a:solidFill>
                  <a:prstClr val="white"/>
                </a:solidFill>
              </a:rPr>
              <a:t>Nella lotta spirituale si chiude come riccio al mondo e si apre solo alla Parola di Dio.</a:t>
            </a:r>
          </a:p>
          <a:p>
            <a:endParaRPr lang="it-IT" sz="2000" dirty="0" smtClean="0">
              <a:solidFill>
                <a:prstClr val="white"/>
              </a:solidFill>
            </a:endParaRPr>
          </a:p>
          <a:p>
            <a:r>
              <a:rPr lang="it-IT" sz="2000" dirty="0" smtClean="0">
                <a:solidFill>
                  <a:prstClr val="white"/>
                </a:solidFill>
              </a:rPr>
              <a:t>San Francesco, uomo austero, asceta secondo la statura dei grandi santi asceti, non conosce tregua nella lotta. Le lacrime e le pagine del Vangelo sono in Francesco tutt’uno e il nemico non riesce a trovare la fessura per penetrare. </a:t>
            </a:r>
          </a:p>
          <a:p>
            <a:r>
              <a:rPr lang="it-IT" sz="2000" dirty="0" smtClean="0">
                <a:solidFill>
                  <a:prstClr val="white"/>
                </a:solidFill>
              </a:rPr>
              <a:t>Nella vita spirituale non ci si può addormentare</a:t>
            </a:r>
            <a:endParaRPr lang="it-IT" sz="2000" dirty="0">
              <a:solidFill>
                <a:prstClr val="white"/>
              </a:solidFil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Senza nome-scandito-17.jpg"/>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a:xfrm rot="16200000">
            <a:off x="-512676" y="512676"/>
            <a:ext cx="6858000" cy="5832648"/>
          </a:xfrm>
          <a:prstGeom prst="rect">
            <a:avLst/>
          </a:prstGeom>
          <a:ln>
            <a:noFill/>
          </a:ln>
          <a:effectLst>
            <a:softEdge rad="112500"/>
          </a:effectLst>
        </p:spPr>
      </p:pic>
      <p:sp>
        <p:nvSpPr>
          <p:cNvPr id="4" name="CasellaDiTesto 3"/>
          <p:cNvSpPr txBox="1"/>
          <p:nvPr/>
        </p:nvSpPr>
        <p:spPr>
          <a:xfrm>
            <a:off x="5868144" y="56138"/>
            <a:ext cx="3275856" cy="6186309"/>
          </a:xfrm>
          <a:prstGeom prst="rect">
            <a:avLst/>
          </a:prstGeom>
          <a:noFill/>
        </p:spPr>
        <p:txBody>
          <a:bodyPr wrap="square" rtlCol="0">
            <a:spAutoFit/>
          </a:bodyPr>
          <a:lstStyle/>
          <a:p>
            <a:r>
              <a:rPr lang="it-IT" sz="2400" b="1" dirty="0" smtClean="0">
                <a:solidFill>
                  <a:srgbClr val="FFC000"/>
                </a:solidFill>
              </a:rPr>
              <a:t>SAN PIO BASTONATO DAL DIAVOLO E’ CONSOLATO  DAL BAMBINO GESU’</a:t>
            </a:r>
          </a:p>
          <a:p>
            <a:r>
              <a:rPr lang="it-IT" sz="2000" dirty="0" smtClean="0">
                <a:solidFill>
                  <a:prstClr val="white"/>
                </a:solidFill>
              </a:rPr>
              <a:t>Più forte della sofferenza del male è la consolazione divina.</a:t>
            </a:r>
          </a:p>
          <a:p>
            <a:endParaRPr lang="it-IT" sz="2000" dirty="0" smtClean="0">
              <a:solidFill>
                <a:prstClr val="white"/>
              </a:solidFill>
            </a:endParaRPr>
          </a:p>
          <a:p>
            <a:r>
              <a:rPr lang="it-IT" sz="2000" dirty="0" smtClean="0">
                <a:solidFill>
                  <a:prstClr val="white"/>
                </a:solidFill>
              </a:rPr>
              <a:t>Padre Pio alcune notti era preso in una lotta spirituale tale che al mattino si trovava il corpo segnato da botte, ferite, lividi. Padre Pio trova Gesù Bambino, sul quale posa la testa e che lo consola. Padre Pio, con molto sacrificio e dolore, ci ricorda l’effetto distruttore del male, con esso non si può scherzare.</a:t>
            </a:r>
            <a:endParaRPr lang="it-IT" sz="2000" dirty="0">
              <a:solidFill>
                <a:prstClr val="white"/>
              </a:solidFil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2267744" y="5229200"/>
            <a:ext cx="7704856" cy="1362075"/>
          </a:xfrm>
        </p:spPr>
        <p:txBody>
          <a:bodyPr>
            <a:normAutofit fontScale="90000"/>
          </a:bodyPr>
          <a:lstStyle/>
          <a:p>
            <a:pPr lvl="0" algn="ctr" fontAlgn="base">
              <a:spcAft>
                <a:spcPct val="0"/>
              </a:spcAft>
            </a:pPr>
            <a:r>
              <a:rPr lang="it-IT" sz="4400" dirty="0" smtClean="0">
                <a:ln>
                  <a:noFill/>
                </a:ln>
                <a:solidFill>
                  <a:schemeClr val="accent1">
                    <a:lumMod val="60000"/>
                    <a:lumOff val="40000"/>
                  </a:schemeClr>
                </a:solidFill>
                <a:effectLst>
                  <a:glow rad="63500">
                    <a:schemeClr val="accent2">
                      <a:satMod val="175000"/>
                      <a:alpha val="40000"/>
                    </a:schemeClr>
                  </a:glow>
                </a:effectLst>
                <a:latin typeface="Times New Roman" pitchFamily="18" charset="0"/>
                <a:ea typeface="Calibri" pitchFamily="34" charset="0"/>
                <a:cs typeface="Times New Roman" pitchFamily="18" charset="0"/>
              </a:rPr>
              <a:t>L’arte della vita</a:t>
            </a:r>
            <a:r>
              <a:rPr lang="it-IT" sz="4400" dirty="0" smtClean="0">
                <a:ln>
                  <a:noFill/>
                </a:ln>
                <a:solidFill>
                  <a:schemeClr val="tx1"/>
                </a:solidFill>
                <a:effectLst>
                  <a:glow rad="63500">
                    <a:schemeClr val="accent2">
                      <a:satMod val="175000"/>
                      <a:alpha val="40000"/>
                    </a:schemeClr>
                  </a:glow>
                </a:effectLst>
                <a:latin typeface="Times New Roman" pitchFamily="18" charset="0"/>
                <a:ea typeface="Calibri" pitchFamily="34" charset="0"/>
                <a:cs typeface="Times New Roman" pitchFamily="18" charset="0"/>
              </a:rPr>
              <a:t>, </a:t>
            </a:r>
            <a:r>
              <a:rPr lang="it-IT" sz="4400" b="0" dirty="0" smtClean="0">
                <a:ln>
                  <a:noFill/>
                </a:ln>
                <a:solidFill>
                  <a:schemeClr val="tx1"/>
                </a:solidFill>
                <a:effectLst>
                  <a:glow rad="63500">
                    <a:schemeClr val="accent2">
                      <a:satMod val="175000"/>
                      <a:alpha val="40000"/>
                    </a:schemeClr>
                  </a:glow>
                </a:effectLst>
                <a:latin typeface="Arial" pitchFamily="34" charset="0"/>
                <a:cs typeface="Arial" pitchFamily="34" charset="0"/>
              </a:rPr>
              <a:t/>
            </a:r>
            <a:br>
              <a:rPr lang="it-IT" sz="4400" b="0" dirty="0" smtClean="0">
                <a:ln>
                  <a:noFill/>
                </a:ln>
                <a:solidFill>
                  <a:schemeClr val="tx1"/>
                </a:solidFill>
                <a:effectLst>
                  <a:glow rad="63500">
                    <a:schemeClr val="accent2">
                      <a:satMod val="175000"/>
                      <a:alpha val="40000"/>
                    </a:schemeClr>
                  </a:glow>
                </a:effectLst>
                <a:latin typeface="Arial" pitchFamily="34" charset="0"/>
                <a:cs typeface="Arial" pitchFamily="34" charset="0"/>
              </a:rPr>
            </a:br>
            <a:r>
              <a:rPr lang="it-IT" sz="4400" dirty="0" smtClean="0">
                <a:ln>
                  <a:noFill/>
                </a:ln>
                <a:solidFill>
                  <a:schemeClr val="tx1"/>
                </a:solidFill>
                <a:effectLst>
                  <a:glow rad="63500">
                    <a:schemeClr val="accent2">
                      <a:satMod val="175000"/>
                      <a:alpha val="40000"/>
                    </a:schemeClr>
                  </a:glow>
                </a:effectLst>
                <a:latin typeface="Times New Roman" pitchFamily="18" charset="0"/>
                <a:ea typeface="Calibri" pitchFamily="34" charset="0"/>
                <a:cs typeface="Times New Roman" pitchFamily="18" charset="0"/>
              </a:rPr>
              <a:t>luogo in cui il Signore </a:t>
            </a:r>
            <a:br>
              <a:rPr lang="it-IT" sz="4400" dirty="0" smtClean="0">
                <a:ln>
                  <a:noFill/>
                </a:ln>
                <a:solidFill>
                  <a:schemeClr val="tx1"/>
                </a:solidFill>
                <a:effectLst>
                  <a:glow rad="63500">
                    <a:schemeClr val="accent2">
                      <a:satMod val="175000"/>
                      <a:alpha val="40000"/>
                    </a:schemeClr>
                  </a:glow>
                </a:effectLst>
                <a:latin typeface="Times New Roman" pitchFamily="18" charset="0"/>
                <a:ea typeface="Calibri" pitchFamily="34" charset="0"/>
                <a:cs typeface="Times New Roman" pitchFamily="18" charset="0"/>
              </a:rPr>
            </a:br>
            <a:r>
              <a:rPr lang="it-IT" sz="4400" dirty="0" smtClean="0">
                <a:ln>
                  <a:noFill/>
                </a:ln>
                <a:solidFill>
                  <a:schemeClr val="tx1"/>
                </a:solidFill>
                <a:effectLst>
                  <a:glow rad="63500">
                    <a:schemeClr val="accent2">
                      <a:satMod val="175000"/>
                      <a:alpha val="40000"/>
                    </a:schemeClr>
                  </a:glow>
                </a:effectLst>
                <a:latin typeface="Times New Roman" pitchFamily="18" charset="0"/>
                <a:ea typeface="Calibri" pitchFamily="34" charset="0"/>
                <a:cs typeface="Times New Roman" pitchFamily="18" charset="0"/>
              </a:rPr>
              <a:t>educa i nostri sensi</a:t>
            </a:r>
            <a:br>
              <a:rPr lang="it-IT" sz="4400" dirty="0" smtClean="0">
                <a:ln>
                  <a:noFill/>
                </a:ln>
                <a:solidFill>
                  <a:schemeClr val="tx1"/>
                </a:solidFill>
                <a:effectLst>
                  <a:glow rad="63500">
                    <a:schemeClr val="accent2">
                      <a:satMod val="175000"/>
                      <a:alpha val="40000"/>
                    </a:schemeClr>
                  </a:glow>
                </a:effectLst>
                <a:latin typeface="Times New Roman" pitchFamily="18" charset="0"/>
                <a:ea typeface="Calibri" pitchFamily="34" charset="0"/>
                <a:cs typeface="Times New Roman" pitchFamily="18" charset="0"/>
              </a:rPr>
            </a:br>
            <a:r>
              <a:rPr lang="it-IT" sz="4400" dirty="0" smtClean="0">
                <a:ln>
                  <a:noFill/>
                </a:ln>
                <a:solidFill>
                  <a:schemeClr val="tx1"/>
                </a:solidFill>
                <a:effectLst>
                  <a:glow rad="63500">
                    <a:schemeClr val="accent2">
                      <a:satMod val="175000"/>
                      <a:alpha val="40000"/>
                    </a:schemeClr>
                  </a:glow>
                </a:effectLst>
                <a:latin typeface="Times New Roman" pitchFamily="18" charset="0"/>
                <a:ea typeface="Calibri" pitchFamily="34" charset="0"/>
                <a:cs typeface="Times New Roman" pitchFamily="18" charset="0"/>
              </a:rPr>
              <a:t>(ascesi  e disciplina)</a:t>
            </a:r>
            <a:br>
              <a:rPr lang="it-IT" sz="4400" dirty="0" smtClean="0">
                <a:ln>
                  <a:noFill/>
                </a:ln>
                <a:solidFill>
                  <a:schemeClr val="tx1"/>
                </a:solidFill>
                <a:effectLst>
                  <a:glow rad="63500">
                    <a:schemeClr val="accent2">
                      <a:satMod val="175000"/>
                      <a:alpha val="40000"/>
                    </a:schemeClr>
                  </a:glow>
                </a:effectLst>
                <a:latin typeface="Times New Roman" pitchFamily="18" charset="0"/>
                <a:ea typeface="Calibri" pitchFamily="34" charset="0"/>
                <a:cs typeface="Times New Roman" pitchFamily="18" charset="0"/>
              </a:rPr>
            </a:br>
            <a:r>
              <a:rPr lang="it-IT" sz="4000" b="0" dirty="0" smtClean="0">
                <a:ln>
                  <a:noFill/>
                </a:ln>
                <a:solidFill>
                  <a:schemeClr val="tx1"/>
                </a:solidFill>
                <a:effectLst/>
                <a:latin typeface="Arial" pitchFamily="34" charset="0"/>
                <a:cs typeface="Arial" pitchFamily="34" charset="0"/>
              </a:rPr>
              <a:t/>
            </a:r>
            <a:br>
              <a:rPr lang="it-IT" sz="4000" b="0" dirty="0" smtClean="0">
                <a:ln>
                  <a:noFill/>
                </a:ln>
                <a:solidFill>
                  <a:schemeClr val="tx1"/>
                </a:solidFill>
                <a:effectLst/>
                <a:latin typeface="Arial" pitchFamily="34" charset="0"/>
                <a:cs typeface="Arial" pitchFamily="34" charset="0"/>
              </a:rPr>
            </a:br>
            <a:endParaRPr lang="it-IT" dirty="0"/>
          </a:p>
        </p:txBody>
      </p:sp>
      <p:pic>
        <p:nvPicPr>
          <p:cNvPr id="10" name="Picture 16" descr="http://www.comune.monteprandone.ap.it/uploaded/genitori.jpg"/>
          <p:cNvPicPr>
            <a:picLocks noChangeAspect="1" noChangeArrowheads="1"/>
          </p:cNvPicPr>
          <p:nvPr/>
        </p:nvPicPr>
        <p:blipFill>
          <a:blip r:embed="rId2" cstate="email">
            <a:clrChange>
              <a:clrFrom>
                <a:srgbClr val="586063"/>
              </a:clrFrom>
              <a:clrTo>
                <a:srgbClr val="586063">
                  <a:alpha val="0"/>
                </a:srgbClr>
              </a:clrTo>
            </a:clrChange>
            <a:extLst>
              <a:ext uri="{28A0092B-C50C-407E-A947-70E740481C1C}">
                <a14:useLocalDpi xmlns:a14="http://schemas.microsoft.com/office/drawing/2010/main"/>
              </a:ext>
            </a:extLst>
          </a:blip>
          <a:srcRect/>
          <a:stretch>
            <a:fillRect/>
          </a:stretch>
        </p:blipFill>
        <p:spPr bwMode="auto">
          <a:xfrm>
            <a:off x="6660232" y="1988840"/>
            <a:ext cx="2675711" cy="2060848"/>
          </a:xfrm>
          <a:prstGeom prst="rect">
            <a:avLst/>
          </a:prstGeom>
          <a:noFill/>
        </p:spPr>
      </p:pic>
      <p:sp>
        <p:nvSpPr>
          <p:cNvPr id="59394" name="AutoShape 2" descr="data:image/jpeg;base64,/9j/4AAQSkZJRgABAQAAAQABAAD/2wCEAAkGBhQQEBAUDxQUFRAWFBUVFBQUFxQVFBQUFhQWFBUUFRUXHCYeFxojGhcWIC8gJScpLCwsFR4xNTAqNSYrLCkBCQoKDgwOFw8PFCkcHBwpKSkpKSkpKSkpKSkpKSkpKSkpKSksKSkpKSkpKSkpKSkpLCwsLCksKSksKSwpKSkpKf/AABEIANgA6gMBIgACEQEDEQH/xAAcAAACAgMBAQAAAAAAAAAAAAAAAQIHBAUGAwj/xABCEAABAwEFBAgDBQUHBQAAAAABAAIRAwQFEiExBkFRYQcTIjJxgZGhscHRFEJicpIjUoLh8BVTY3OissIkJTRD8f/EABgBAQEBAQEAAAAAAAAAAAAAAAABAgME/8QAIBEBAQACAgIDAQEAAAAAAAAAAAECESExA0ESUXEiMv/aAAwDAQACEQMRAD8AsNxUcXI/zOgjiVJ6g12YO8OBIyOWE5zAM5/e/ePNeXT0jFnlEASfDEG5GY3n0KRkd6NActACBrmeKbWkacIAJGXaDtw0y902ugiRu46gNiANeH9BNRUMebpEAQNM5y+ZCTqg/rwn6eq9aYiZ1Px7OfsV5il8/cj6Jpd0g5HWD5/16oa3IA89DoYA4efluQARMfz4T7BNQ20O3JBu+1AmJa0Tw7bPkqPcwSYzG4hXbt3TIu216QKY0/ONBu/mdYVJaBdcOmMkPBLDOS9cOXwXpTo6b9y2zp5ObhHivCseys68ssuGXBayo7LNIV1vRxsh9trdZVH/AE9IjEP7x+op+G88oG9XcxaDYS6xZ7vszY7TmCo781Ttn2IHkuhAXnzu664zUEJKSFjTSKRCaECCE0FBiXmYpVPynLyVAVW5jz+Kv2+DFGp+U/BUBVMnnC6+P2zkkPdeZPFegK8CM8l1c3q0AZa89y7LZiqHWdzQe03X5fBclZLPkSNwkc84+K2F1Wk0i4zAOR3gzmsZ8xvDirD2WpBpG85H6z9VYDW5BV7sc4v7WgPxVgAc1wdMnkUQmUltzCAmAhFKEoTQVKRFEJoRWh25H/brZ/lH4tVDhs6aq9tvXRdts/y49XtCoygMwuvj6Yye9mpEkNaJJ0WwslhPWsaQYAJPxPuva4LLLi8/dyEzB4lbWy0Tjqu0gYR5/JTLJvHFy94Nz9TO/Mk5rFu27vtFooUR/wCyoxnk5wBPpK2V80Ijy9t6y+jaydZedDfgD6nowge7gty8OdnK8qdMAADQZDw3eykE4QvO6BCEQqIkIKZUSopSnKRQoMG/P/Hrfkd8FQNQZwvoC9xNCqOLSPb6SqCtAl7o4n4rr4/bOfSO5QaMifEeOmiHuyXtZ6rSGtdx3e0Lr05t1YbBhsrqm/XdPD6+q1TwXns+ee5d6bOP7OJM90xPAj4rmLou3EQDmdR7LlMu663HqLA2Is5FNs6QPhmuxxrV3DZQym1bNcmq9SEoUiiFtzRThOEQppUYSUyFGECSUoSKK5DpTteC7nt31H02D9WM+zFTFMZ5Ky+ma29my0RqS+qfAAMb8Xei43ZS6xWrDF3WDEfgB6/BdceMWNbrpLFYsFJreDc4GpOZW3sd1htAn7zjOfAcFk2ew4zhbv8Ab0W8fYsLQ0ZACAuG3fpVG1FHCVv+hi75q2qsR3Wspg83HG72a31WBttZ4MrruiKzYbvc7e+vUPk0MYPgV1l/hyyn9O1IQmUlzUIThIhAiolSSIVEUQmQkVlWBfTooVTwa74FUC45nxV8bT1cNkrngx3wVDYc118bGRVM/wCvdZBspFVrSIBiPP5SsOqVsbnJq1qLHTDTA5An6rrWJ2sO+QWXe1k5loGW4+HBY+y9iEsH4Z08lnbQZ0mMjLIBbPZq74idwE/T39l5dvS6OizC0BTTQjmyCgBYl0WsVaFN7XYgRkd5HE81mQtslCcJoKCKiQppQoqMIUljXjbW0KNSq/u02Oef4RMeenmgpXpEvHr7xrDdTikP4e9/qLl4WG0/ZaXZINSqcjMjADE5c5yWDd9N9ptUk9pzy97uEnE4ro7fcgNdnViGtwiADoOS6Wzoxl7d9svSDKTTOJ5Ak8OK3NWmIk8Pjkq82Svh9nqPp1hLJyKsZlpY5kg5ELi3VZbd0Yk+667o1pYbss/M1XetV/0C0G3VLsZDRdXsRSw3dYx/hA/qJd81r0mXbdpIQohqKkkgSRTSQKElIhKEVzm3lfBYLQeLcP6nBvzVHl2at3pWteCxtZve8DyHa+QVQgrt4+nPN51Hrf7D0MVqZyBK51y6zo8pn7Q5wGjY555LWfTOH+lh2iyh5b4yuiu+zdWwDjmsax2UEgngPqtkF5XotCEIhVhVvR5eb6ZbRZXBBqT1T5aRA+6/SHCcuLIntCbcYZE8VT+3eybrDXNeiSyzvfIc0Yuqdrgc3hIkchGoXbbE39VrMAqltQCQ57JOF+RAcDmJG/PjlK6X7T06uEQpQiFGUEKUJEIqK4TpZvvqrMyzt71Yy7lTYQfd0fpK7smBJyG8nQDiqat1f+07daKrpNFow05mAwd0+ebvFys+17eGxVgGHrN5eWjwAHzKsGlcweQd8ZcjxB3LmtmbH1dmpgd8PflynJd7dFM4MTspGixea6dRoLXcrWvbLoz3g5zzW9s114AN+me5ZdrsTajO15EahRsohoxyTp4xyTSb4cztddpcHEfu6eC3mzNPDYrIP8Cn7sBXnfVIPZwKybjH/TUBwYG/p7PySF6ZiIUoSRAhNCIiQiFKEoQRISUlCoMkFVdLd44q9GkNGMLj4vMfBvuq/ccvgtttTeP2m12ioDLS8hn5G9lvsPdaepzXpxmo5ZXlBozld/0dWUgkx3jllwXCNp5e5H0Vt9HNhAotO+CfMrHkvDXjnO3bWdkBeqGtgJri6EkpIhSoL5uttpoVaL9HtIn906tcOYMHyVL2Nlpu629WCG1MQDmud1bH5jC5rtII7p015hXsQuY292X+2WfFTbitFKXMA1e371Oeeo5jmukrErb3ReDqrD1rOreMyDEFsTiBBIjz3LBsu2FGrVLGAkA97IB3MDgqiq39ahTDKdd7WAuiXZ5sw4XE7sJIgxqfJ3beJDWVGkg/PePVLG5JtfAzEhIhclsrtmysAx5h+ma6W027Axzi1xwtLoaMRdAmGxqSptNOS6StoxQofZ6Z/bVhBzjDS0cSd2Lu+GJaG4Lp6mhGJpLszlnnwnT+S8rJYXWu1Or22m5tRzsTWHQMAwtbhO4R4nVdKbHL+yPAfyUt9N4zQsNgaHPLRAxBw1yyAPkusoMyjksKw2GJnQtXvUrFhjdxUiW7ZTApdWFgOt+ZjfwXrZ7bP8tB9VdpqpWuyYmkLwu2nhaWnc4+hz+ZWf1i83UwDI35H6qJsoRClCIRdogJwnCaIjCRCkUkVCFottb4+y2Ku8GHlpYz87+yI8JJ8lvyqd6VL+620CgzuUu9zqEf8QY8SVrGbqW6jiGBNjJOYgf1mk0rpLp2eNSnMZEAk/Nd7dOcm2kNIseHaCcsp1IG9XdsrZQ2gCBk6DpGg3KorysBFVjBJEgD1z91d10WbBRpt4NC453enWTW2akpJQsBQhNCDPIXDdJ9Wrhs7Glwouxl2EkYnjDhaSOUmPHgu6Kqra3pAq1HV7OylTFIPcyXAuecDiJzMNMjcJHFaYxclZ7P3mP/AISTEgkSCd8KNntDaGKnUya45EiMLiM55Hj8E3WmtV7IDN+eGSPkvd9ma+mciXZB7Rnn+9Bz4rX66fjGh9J4fTOUzlEKy9ntu6LqTRUcQ8DMHiOCquhaepd1RM0yYAdIcwndzCjbaJByJA5ZJrabXbXvCg8CSMLpBnKQch7qV3WQjvkE4iGmcyBEOJ47jxiVSl13z1ZaC0EB0zqeWphWhcV/MqtaZzHHd5eqxljpZdzh2zGgBam9LThBheta8QGTK5a89oKYxYnZwch8hvUtMYx6m04aRjc1uLEQDM5QBkNVlXVtY17i0OnBk46ATuVe7RXzTdUa6n2g1hAG+TpkNNVzlG2vZJaSCVuePcMs5F8f26BhGRkvz36GJBWfY76pvBBdBGsnlr7qhDf9ZzgQTPAeisDZLZe21iH2lpo0yQSX5PIjRrNR4mPNTLG4p8sas2kZaDyUoRTphrQBoAAPAKSyyjCITQiolRUyolBotsNofsVmdUABqE4aYOmIiZPIAE+29ULaaxqPc5xkkkuJ1JJkn1K77pevPFXo0QZDGFxH4qh+jR+pV+1mviu2E4Zyptbmrd2PsbatkiIdhyOceHFVI2kco4+qsHZfaBtMATDmgA8ydFPI1glXuUC10g8GC4azrOeas8MgLRWezCs6k8YZDp585C6Ks3Rco3k8kAJoRkklIhRQbArg+kHZVz4tFlpsL8+u1lwgQ+JAkQZOui7xwRC05y6fPlqoObnUqik3WGHDPpm5etjILQ9hxnOSZGLcZGqsu29E9jqVS9uOmCZLGxh/hkdkcs1i3x0ZMYxxsMzqabnTJG9jjoeRyPFW9Oks2re2WZr8RIMGBpMcDz3j0Wt+3YDgqnLQOII9Z+K3lqsNSk4io1zHZgh4LZGkGdVqbXScYDmSNInKM9CcvdaiVjVbPi7nsug2Zf1QmplvkzkFPZTZUVH4sVNkgYGOfk5x0003jQ6bpE2BdnR+w52qoah/u6cspjx+872Uyu+CTXLhb32pq2l4p0A6NGsYC97uZDfgvWh0cXhWH7QNpiJGJ4BncC0Zz4q3rDd1Og3DRY1jeDQBPidT5rIKm9Fu1Os6HrWYmrRb/E8+wCz7J0LvkdbamxOYZTLj5FxCtJCfOs6c5cHR9ZLG4Paw1Kw0qVTiLfyN7rfECea6RCFnakE4RCFAkJwiEESvKtUDWuLsmgEk8ABJPovUrlOkm9eosFQAw+r+yHg6S/8A0gj+JWCoL/vQ2q01qzvvuJA4MGTB5NAWvaUEoptkiF6OmVh3VcbKlhpVYDXDESCMiQCJEeq4GnW6t5Iccj4yrVpXZWbdjWUAS8tJw8iMo8lU9ek5ri14IeDBBBBB4QueHtvP0tfYC+W1WgFxLpzEFo4+asF7gRHmq26MdnHtb1tUENPdB3/iVjin2p5LneKt5QhEIhCgSUKSSDPcEJuRC25EhNEKCL2AiHAEcCJHuse2XdTrU3U6rGOpnVpAjx5HnqslEIKmvzozrUKzX2THVoYsWFhayuyDMAx2uThJkCQV53DtxSs7yKwrktMYnETGYIe2YBB3D0EK3CFze0uwtntuJxHV1zEVWayNMbdHeOvNVuZMq6dpKVpIFNwMgOaRMOB4TvyOXJbaFSlqvm33TVwVmnBiycRiY9oJEtIGeW7UQNIC7e49sgQ0vqMqNdJJE9jXDO/lmOGcxMs0ut9OyQvGx25lZodScHNO8GQvchGUU4TCFAITQgSRCaEESFUPS3e/WWmnQacqTZd+d8GPJoHqrUvW8G2ejVq1DDGNLjzjQDmTA8187W+1utFapVqHtvcXHkSZhbwnOyvMsyW5sVzdfTFSz5vaA2qze12YFQfgdAz3GZ3LUMOS3ez1iqVKb3Wd5p2ii9r2uGXYd2XtPKQ0x4reXRj2tDZ29i5lAOyBY1k/jj24ea2N63RSrljnsb1gI7QAxeBOq4Gz7RVqTA212bvnCKtAhpxg5Owd0mRuhWRdtoFZrHidMwRBnmNxGnkuHTpftlWez4WgDcNNy98EarzFQZ5//VgWq+w3E0kS2MQ3gHQjiMleGO2c85qCjScS0F2vBTUahEpJohBsSFGFIpLbiUJpykikkVJIhQJKE0IPC12NlVjqdVofTcIc1wkEcwqyv7ok6txq2Imo0Sfs73ODhnMU3jvcg71KtRKFdrtTlw7cts1U0xZMNbR5EsO7suaRLT6jTxNn3ReRr08Tm4TllIORAIMtJGnxXjtLspRtzIqgNqDuVWgY2EZjM6iY7PwVU3hdttugk1y99nyY19Mt6t40wuJGOmYiAY7oiYTW+mt77XUmFw2zfSJQqMDQXktABFQg1J0ygdsZa6yu3oVg9rXN0cAR4FQsSQhCIEFCwb5vVlloVa1XuMaTwJOgaOZMDzUiuI6Yr6wUKVnae1UdjcPwM0nxd/sKqcFZl9XtUtld9asZc46bmtHda0cAP6zWM2jMcdy74zUZvL0s7CSAN+k5Ls+jxwa+0N7OKGxvb3iMLuR7pO7ECuNo0iRUfOTAPHNwAIVibD2QGx1KxA6x1R4mBmC1pI9RKxn03g6OzVWYHUqrQWhxLSYkZ9mee7xHgt3dBABjj4blobnsorh2PJ253HhPHwWXZqTmCNXThgaHUCPFcXSx6X3b3Cq2nQDnvqseeyWnA5gGbgRk0l0ar0uu4S1wq2gh9fC0ZTgbA1E953Mjw4rbUqUfmMYjxjnwU1WNkiE0IiMIhNKUGeUJlJbcjSTSRQhCFAJJpIEhCECXlaLO2o1zajWuY4Q5rgCCOBB1XqhBXl/dHTqM1bpPVuzLqDndkmCJY52hgkQTGfktFcW1lqovFG2E03sBlnVw8HFPakwQ4HKMsgrfIWl2k2Ss9vZhtDO0BDajYFRvg6NORkK7blelHaGi6P2jZLcU6ADDiMzpluXldO1FG1YupJLQYk5HxwnMKuLfdVtuerNJvXWSAMbW5QM248PapuH70xnM7lsLLtDSr4TVtNOjaJhtVgL3O07FUEMnLfHCDqDLK1JK7S9Nr7NZXYa73NP+XWLTlMBwZhJ81UW3W277xeGMBZZ2GWMOrjpjfG+NBu5rrbZtrScH2S8gwsMhtenmwwYxCR2XAjMfEGTotjdk6dtx435BzsGHJxZPZfnoCNys45qWOPo0TGem9ZNGgeqqVAMmw2fxPyHtK7jaXYNlKmG2YkunME5u4+crE2j2f+y3fQpnvl4e/wASPeFr5bPi5arZg2zNP79SPJg+p9lYnRvUD7G+m7+8J55gLhtqbMaP2alwotdH4nkuK3OxlSpTY8/ddoeDxkD4SRPIqZdbWd6WBXsbqTH9V3oLgN2JsPjlibmOcrYXRSxDrCNe74Rr/XBaO57a60vDc8A75nuthpGfGHOC6sECAI0yHIcFyjVqSF5G0twudPZbMncImR5QgWgY2N3ubi00A+earD1QsV94NDHvkQMmje4+ntqtdU2loswQ7rBhLnFnbdikNALRzJ9I1RdN0kBOgPoVqKN91KjXNZQrHFMuLBTaAdINQtnLT3WWLdad1JoHDGzJDTeOSCZQtuISTQUCQhCKUoQhQJCEIEhNCCJQnCEVGFxN99F1CpUNey/sq4OINIDqDnb5YQcM56ZZzC7iEiEHz9tReN4Mb9ltAfSpucAWhoDagmYxtycIjTWBOi2NyXr9mc+0AxTpt7UfenIMA3knJWV0iVsN31B+8+m3kJdP/H3VNV7I+vUpUGycdVjezvLiM/IFa74bn27HZraCpbLWx1WRLnPDRo0Odpzyhem195/arY6i2MNGsGzz6thcP1Ej1WPsEwU7bo4tzDXn7wkxJ0kiFrr6s7LPaqrWuc89YHufES+o1rzoTxWONtwukJxqW/q4gts1DCeMjEf90eS3zaDaV2gxFQhjfFzngSDxif0rx2vusOdZK7T+1qgUXkkBo6trMG7LUyuv2ODnNdjA7BwAjME6yD4R6q29ROt1qLlt0URToUn1BPW1qgZ3nEz1YBIAjsjMjJp5rZmrbakuFAU3OES99LstOZBDSS05DMT4bl1DxOuYShRn5ObZclqIDDWYyg3MQDVqE5Ric4NBAz3SvR+yLXkmtXtLidQ1/VtOQHdaNcl0EIhQ207dlLNia51IPeMw6o573TpiOImTkM/qtnRoNYIY1rRwaA0egXrCIVNoQlCmQkoM0oQULbkJQgpIBJSSCKSRUkioEhNEIFCE0IEkmiEBCSlCUIPC1WRlVjmVWh7HCHNcJBC1d3bHWWzvc+lSh5BGIkuLQ4QcOI9kxvW6Qi7cHdXR1Vo1BNp/Yggw0OxECY1yaYOueqzr66P2165qMrOpNcGh7GtmcIDciTwaNQV10IRflWsr7PUalFtGozFTaQRJIdi/exCDJWXZrK2kxrKbQ1jRAA3fU817kJQom0SEoUyEiEVFJSSQJCcIIQRKipqMKKzChCFtzCEIQCSEKASQhFCEIQEIQhAICSEDQkhAIQhAIhCECSQhAihCFFIpIQiiEFCEESooQg//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59396" name="Picture 4" descr="http://4.bp.blogspot.com/_mbLltJpST_0/S5orzV4Oa-I/AAAAAAAAD1U/vgVSbR6aaIQ/s400/trapezist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724875">
            <a:off x="619657" y="4191216"/>
            <a:ext cx="2622376" cy="2419143"/>
          </a:xfrm>
          <a:prstGeom prst="rect">
            <a:avLst/>
          </a:prstGeom>
          <a:noFill/>
        </p:spPr>
      </p:pic>
      <p:pic>
        <p:nvPicPr>
          <p:cNvPr id="59398" name="Picture 6" descr="http://vs3.streamcaster.net/cts_video/news_891_trapezista%20cade%20Ispica.png"/>
          <p:cNvPicPr>
            <a:picLocks noChangeAspect="1" noChangeArrowheads="1"/>
          </p:cNvPicPr>
          <p:nvPr/>
        </p:nvPicPr>
        <p:blipFill>
          <a:blip r:embed="rId4" cstate="print"/>
          <a:srcRect/>
          <a:stretch>
            <a:fillRect/>
          </a:stretch>
        </p:blipFill>
        <p:spPr bwMode="auto">
          <a:xfrm>
            <a:off x="251520" y="620688"/>
            <a:ext cx="5112568" cy="3476548"/>
          </a:xfrm>
          <a:prstGeom prst="rect">
            <a:avLst/>
          </a:prstGeom>
          <a:noFill/>
        </p:spPr>
      </p:pic>
      <p:pic>
        <p:nvPicPr>
          <p:cNvPr id="1026" name="Picture 2" descr="C:\Users\Sandra\Desktop\LAVORI DI RACCOLTA\ICONE +\Particolari mosaici\04[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31840" y="908720"/>
            <a:ext cx="2223542" cy="1659900"/>
          </a:xfrm>
          <a:prstGeom prst="rect">
            <a:avLst/>
          </a:prstGeom>
          <a:ln>
            <a:noFill/>
          </a:ln>
          <a:effectLst>
            <a:outerShdw blurRad="292100" dist="139700" dir="2700000" algn="tl" rotWithShape="0">
              <a:srgbClr val="333333">
                <a:alpha val="65000"/>
              </a:srgbClr>
            </a:outerShdw>
          </a:effectLst>
        </p:spPr>
      </p:pic>
      <p:pic>
        <p:nvPicPr>
          <p:cNvPr id="8" name="Picture 2" descr="C:\Users\Sandra\Desktop\LAVORI DI RACCOLTA\ICONE +\Particolari mosaici\04[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27984" y="404664"/>
            <a:ext cx="2511574" cy="1874919"/>
          </a:xfrm>
          <a:prstGeom prst="rect">
            <a:avLst/>
          </a:prstGeom>
          <a:ln>
            <a:noFill/>
          </a:ln>
          <a:effectLst>
            <a:outerShdw blurRad="292100" dist="139700" dir="2700000" algn="tl" rotWithShape="0">
              <a:srgbClr val="333333">
                <a:alpha val="65000"/>
              </a:srgbClr>
            </a:outerShdw>
          </a:effectLst>
        </p:spPr>
      </p:pic>
      <p:pic>
        <p:nvPicPr>
          <p:cNvPr id="9" name="Picture 2" descr="C:\Users\Sandra\Desktop\LAVORI DI RACCOLTA\ICONE +\Particolari mosaici\04[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868144" y="0"/>
            <a:ext cx="2511574" cy="187491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323528" y="4797152"/>
            <a:ext cx="8820472" cy="1362075"/>
          </a:xfrm>
        </p:spPr>
        <p:txBody>
          <a:bodyPr>
            <a:normAutofit fontScale="90000"/>
          </a:bodyPr>
          <a:lstStyle/>
          <a:p>
            <a:pPr lvl="0" algn="ctr" fontAlgn="base">
              <a:spcAft>
                <a:spcPct val="0"/>
              </a:spcAft>
            </a:pPr>
            <a:r>
              <a:rPr lang="it-IT" sz="4400" dirty="0" smtClean="0">
                <a:ln>
                  <a:noFill/>
                </a:ln>
                <a:solidFill>
                  <a:schemeClr val="accent1">
                    <a:lumMod val="60000"/>
                    <a:lumOff val="40000"/>
                  </a:schemeClr>
                </a:solidFill>
                <a:effectLst>
                  <a:glow rad="63500">
                    <a:schemeClr val="accent2">
                      <a:satMod val="175000"/>
                      <a:alpha val="40000"/>
                    </a:schemeClr>
                  </a:glow>
                </a:effectLst>
                <a:latin typeface="Times New Roman" pitchFamily="18" charset="0"/>
                <a:ea typeface="Calibri" pitchFamily="34" charset="0"/>
                <a:cs typeface="Times New Roman" pitchFamily="18" charset="0"/>
              </a:rPr>
              <a:t>ASCETA = acrobata dell’esistenza</a:t>
            </a:r>
            <a:r>
              <a:rPr lang="it-IT" sz="4400" dirty="0" smtClean="0">
                <a:ln>
                  <a:noFill/>
                </a:ln>
                <a:solidFill>
                  <a:schemeClr val="tx1"/>
                </a:solidFill>
                <a:effectLst>
                  <a:glow rad="63500">
                    <a:schemeClr val="accent2">
                      <a:satMod val="175000"/>
                      <a:alpha val="40000"/>
                    </a:schemeClr>
                  </a:glow>
                </a:effectLst>
                <a:latin typeface="Times New Roman" pitchFamily="18" charset="0"/>
                <a:ea typeface="Calibri" pitchFamily="34" charset="0"/>
                <a:cs typeface="Times New Roman" pitchFamily="18" charset="0"/>
              </a:rPr>
              <a:t>, </a:t>
            </a:r>
            <a:r>
              <a:rPr lang="it-IT" sz="4400" b="0" dirty="0" smtClean="0">
                <a:ln>
                  <a:noFill/>
                </a:ln>
                <a:solidFill>
                  <a:schemeClr val="tx1"/>
                </a:solidFill>
                <a:effectLst>
                  <a:glow rad="63500">
                    <a:schemeClr val="accent2">
                      <a:satMod val="175000"/>
                      <a:alpha val="40000"/>
                    </a:schemeClr>
                  </a:glow>
                </a:effectLst>
                <a:latin typeface="Arial" pitchFamily="34" charset="0"/>
                <a:cs typeface="Arial" pitchFamily="34" charset="0"/>
              </a:rPr>
              <a:t/>
            </a:r>
            <a:br>
              <a:rPr lang="it-IT" sz="4400" b="0" dirty="0" smtClean="0">
                <a:ln>
                  <a:noFill/>
                </a:ln>
                <a:solidFill>
                  <a:schemeClr val="tx1"/>
                </a:solidFill>
                <a:effectLst>
                  <a:glow rad="63500">
                    <a:schemeClr val="accent2">
                      <a:satMod val="175000"/>
                      <a:alpha val="40000"/>
                    </a:schemeClr>
                  </a:glow>
                </a:effectLst>
                <a:latin typeface="Arial" pitchFamily="34" charset="0"/>
                <a:cs typeface="Arial" pitchFamily="34" charset="0"/>
              </a:rPr>
            </a:br>
            <a:r>
              <a:rPr lang="it-IT" sz="2700" dirty="0" smtClean="0">
                <a:ln>
                  <a:noFill/>
                </a:ln>
                <a:solidFill>
                  <a:schemeClr val="tx1"/>
                </a:solidFill>
                <a:effectLst>
                  <a:glow rad="63500">
                    <a:schemeClr val="accent2">
                      <a:satMod val="175000"/>
                      <a:alpha val="40000"/>
                    </a:schemeClr>
                  </a:glow>
                </a:effectLst>
                <a:latin typeface="Times New Roman" pitchFamily="18" charset="0"/>
                <a:cs typeface="Times New Roman" pitchFamily="18" charset="0"/>
              </a:rPr>
              <a:t>Non chi rinuncia! </a:t>
            </a:r>
            <a:br>
              <a:rPr lang="it-IT" sz="2700" dirty="0" smtClean="0">
                <a:ln>
                  <a:noFill/>
                </a:ln>
                <a:solidFill>
                  <a:schemeClr val="tx1"/>
                </a:solidFill>
                <a:effectLst>
                  <a:glow rad="63500">
                    <a:schemeClr val="accent2">
                      <a:satMod val="175000"/>
                      <a:alpha val="40000"/>
                    </a:schemeClr>
                  </a:glow>
                </a:effectLst>
                <a:latin typeface="Times New Roman" pitchFamily="18" charset="0"/>
                <a:cs typeface="Times New Roman" pitchFamily="18" charset="0"/>
              </a:rPr>
            </a:br>
            <a:r>
              <a:rPr lang="it-IT" sz="2700" dirty="0" smtClean="0">
                <a:ln>
                  <a:noFill/>
                </a:ln>
                <a:solidFill>
                  <a:schemeClr val="tx1"/>
                </a:solidFill>
                <a:effectLst>
                  <a:glow rad="63500">
                    <a:schemeClr val="accent2">
                      <a:satMod val="175000"/>
                      <a:alpha val="40000"/>
                    </a:schemeClr>
                  </a:glow>
                </a:effectLst>
                <a:latin typeface="Times New Roman" pitchFamily="18" charset="0"/>
                <a:cs typeface="Times New Roman" pitchFamily="18" charset="0"/>
              </a:rPr>
              <a:t>Ma chi è abile, chi domina le passioni </a:t>
            </a:r>
            <a:br>
              <a:rPr lang="it-IT" sz="2700" dirty="0" smtClean="0">
                <a:ln>
                  <a:noFill/>
                </a:ln>
                <a:solidFill>
                  <a:schemeClr val="tx1"/>
                </a:solidFill>
                <a:effectLst>
                  <a:glow rad="63500">
                    <a:schemeClr val="accent2">
                      <a:satMod val="175000"/>
                      <a:alpha val="40000"/>
                    </a:schemeClr>
                  </a:glow>
                </a:effectLst>
                <a:latin typeface="Times New Roman" pitchFamily="18" charset="0"/>
                <a:cs typeface="Times New Roman" pitchFamily="18" charset="0"/>
              </a:rPr>
            </a:br>
            <a:r>
              <a:rPr lang="it-IT" sz="2700" dirty="0" smtClean="0">
                <a:ln>
                  <a:noFill/>
                </a:ln>
                <a:solidFill>
                  <a:schemeClr val="tx1"/>
                </a:solidFill>
                <a:effectLst>
                  <a:glow rad="63500">
                    <a:schemeClr val="accent2">
                      <a:satMod val="175000"/>
                      <a:alpha val="40000"/>
                    </a:schemeClr>
                  </a:glow>
                </a:effectLst>
                <a:latin typeface="Times New Roman" pitchFamily="18" charset="0"/>
                <a:cs typeface="Times New Roman" pitchFamily="18" charset="0"/>
              </a:rPr>
              <a:t>ma tuttavia non si astiene dal piacere, </a:t>
            </a:r>
            <a:br>
              <a:rPr lang="it-IT" sz="2700" dirty="0" smtClean="0">
                <a:ln>
                  <a:noFill/>
                </a:ln>
                <a:solidFill>
                  <a:schemeClr val="tx1"/>
                </a:solidFill>
                <a:effectLst>
                  <a:glow rad="63500">
                    <a:schemeClr val="accent2">
                      <a:satMod val="175000"/>
                      <a:alpha val="40000"/>
                    </a:schemeClr>
                  </a:glow>
                </a:effectLst>
                <a:latin typeface="Times New Roman" pitchFamily="18" charset="0"/>
                <a:cs typeface="Times New Roman" pitchFamily="18" charset="0"/>
              </a:rPr>
            </a:br>
            <a:r>
              <a:rPr lang="it-IT" sz="2700" dirty="0" smtClean="0">
                <a:ln>
                  <a:noFill/>
                </a:ln>
                <a:solidFill>
                  <a:schemeClr val="tx1"/>
                </a:solidFill>
                <a:effectLst>
                  <a:glow rad="63500">
                    <a:schemeClr val="accent2">
                      <a:satMod val="175000"/>
                      <a:alpha val="40000"/>
                    </a:schemeClr>
                  </a:glow>
                </a:effectLst>
                <a:latin typeface="Times New Roman" pitchFamily="18" charset="0"/>
                <a:cs typeface="Times New Roman" pitchFamily="18" charset="0"/>
              </a:rPr>
              <a:t>colui che è padrone di sé, danzando in mezzo ai piaceri e ai dolori …</a:t>
            </a:r>
            <a:endParaRPr lang="it-IT" sz="2700" dirty="0"/>
          </a:p>
        </p:txBody>
      </p:sp>
      <p:sp>
        <p:nvSpPr>
          <p:cNvPr id="59394" name="AutoShape 2" descr="data:image/jpeg;base64,/9j/4AAQSkZJRgABAQAAAQABAAD/2wCEAAkGBhQQEBAUDxQUFRAWFBUVFBQUFxQVFBQUFhQWFBUUFRUXHCYeFxojGhcWIC8gJScpLCwsFR4xNTAqNSYrLCkBCQoKDgwOFw8PFCkcHBwpKSkpKSkpKSkpKSkpKSkpKSkpKSksKSkpKSkpKSkpKSkpLCwsLCksKSksKSwpKSkpKf/AABEIANgA6gMBIgACEQEDEQH/xAAcAAACAgMBAQAAAAAAAAAAAAAAAQIHBAUGAwj/xABCEAABAwEFBAgDBQUHBQAAAAABAAIRAwQFEiExBkFRYQcTIjJxgZGhscHRFEJicpIjUoLh8BVTY3OissIkJTRD8f/EABgBAQEBAQEAAAAAAAAAAAAAAAABAgME/8QAIBEBAQACAgIDAQEAAAAAAAAAAAECESExA0ESUXEiMv/aAAwDAQACEQMRAD8AsNxUcXI/zOgjiVJ6g12YO8OBIyOWE5zAM5/e/ePNeXT0jFnlEASfDEG5GY3n0KRkd6NActACBrmeKbWkacIAJGXaDtw0y902ugiRu46gNiANeH9BNRUMebpEAQNM5y+ZCTqg/rwn6eq9aYiZ1Px7OfsV5il8/cj6Jpd0g5HWD5/16oa3IA89DoYA4efluQARMfz4T7BNQ20O3JBu+1AmJa0Tw7bPkqPcwSYzG4hXbt3TIu216QKY0/ONBu/mdYVJaBdcOmMkPBLDOS9cOXwXpTo6b9y2zp5ObhHivCseys68ssuGXBayo7LNIV1vRxsh9trdZVH/AE9IjEP7x+op+G88oG9XcxaDYS6xZ7vszY7TmCo781Ttn2IHkuhAXnzu664zUEJKSFjTSKRCaECCE0FBiXmYpVPynLyVAVW5jz+Kv2+DFGp+U/BUBVMnnC6+P2zkkPdeZPFegK8CM8l1c3q0AZa89y7LZiqHWdzQe03X5fBclZLPkSNwkc84+K2F1Wk0i4zAOR3gzmsZ8xvDirD2WpBpG85H6z9VYDW5BV7sc4v7WgPxVgAc1wdMnkUQmUltzCAmAhFKEoTQVKRFEJoRWh25H/brZ/lH4tVDhs6aq9tvXRdts/y49XtCoygMwuvj6Yye9mpEkNaJJ0WwslhPWsaQYAJPxPuva4LLLi8/dyEzB4lbWy0Tjqu0gYR5/JTLJvHFy94Nz9TO/Mk5rFu27vtFooUR/wCyoxnk5wBPpK2V80Ijy9t6y+jaydZedDfgD6nowge7gty8OdnK8qdMAADQZDw3eykE4QvO6BCEQqIkIKZUSopSnKRQoMG/P/Hrfkd8FQNQZwvoC9xNCqOLSPb6SqCtAl7o4n4rr4/bOfSO5QaMifEeOmiHuyXtZ6rSGtdx3e0Lr05t1YbBhsrqm/XdPD6+q1TwXns+ee5d6bOP7OJM90xPAj4rmLou3EQDmdR7LlMu663HqLA2Is5FNs6QPhmuxxrV3DZQym1bNcmq9SEoUiiFtzRThOEQppUYSUyFGECSUoSKK5DpTteC7nt31H02D9WM+zFTFMZ5Ky+ma29my0RqS+qfAAMb8Xei43ZS6xWrDF3WDEfgB6/BdceMWNbrpLFYsFJreDc4GpOZW3sd1htAn7zjOfAcFk2ew4zhbv8Ab0W8fYsLQ0ZACAuG3fpVG1FHCVv+hi75q2qsR3Wspg83HG72a31WBttZ4MrruiKzYbvc7e+vUPk0MYPgV1l/hyyn9O1IQmUlzUIThIhAiolSSIVEUQmQkVlWBfTooVTwa74FUC45nxV8bT1cNkrngx3wVDYc118bGRVM/wCvdZBspFVrSIBiPP5SsOqVsbnJq1qLHTDTA5An6rrWJ2sO+QWXe1k5loGW4+HBY+y9iEsH4Z08lnbQZ0mMjLIBbPZq74idwE/T39l5dvS6OizC0BTTQjmyCgBYl0WsVaFN7XYgRkd5HE81mQtslCcJoKCKiQppQoqMIUljXjbW0KNSq/u02Oef4RMeenmgpXpEvHr7xrDdTikP4e9/qLl4WG0/ZaXZINSqcjMjADE5c5yWDd9N9ptUk9pzy97uEnE4ro7fcgNdnViGtwiADoOS6Wzoxl7d9svSDKTTOJ5Ak8OK3NWmIk8Pjkq82Svh9nqPp1hLJyKsZlpY5kg5ELi3VZbd0Yk+667o1pYbss/M1XetV/0C0G3VLsZDRdXsRSw3dYx/hA/qJd81r0mXbdpIQohqKkkgSRTSQKElIhKEVzm3lfBYLQeLcP6nBvzVHl2at3pWteCxtZve8DyHa+QVQgrt4+nPN51Hrf7D0MVqZyBK51y6zo8pn7Q5wGjY555LWfTOH+lh2iyh5b4yuiu+zdWwDjmsax2UEgngPqtkF5XotCEIhVhVvR5eb6ZbRZXBBqT1T5aRA+6/SHCcuLIntCbcYZE8VT+3eybrDXNeiSyzvfIc0Yuqdrgc3hIkchGoXbbE39VrMAqltQCQ57JOF+RAcDmJG/PjlK6X7T06uEQpQiFGUEKUJEIqK4TpZvvqrMyzt71Yy7lTYQfd0fpK7smBJyG8nQDiqat1f+07daKrpNFow05mAwd0+ebvFys+17eGxVgGHrN5eWjwAHzKsGlcweQd8ZcjxB3LmtmbH1dmpgd8PflynJd7dFM4MTspGixea6dRoLXcrWvbLoz3g5zzW9s114AN+me5ZdrsTajO15EahRsohoxyTp4xyTSb4cztddpcHEfu6eC3mzNPDYrIP8Cn7sBXnfVIPZwKybjH/TUBwYG/p7PySF6ZiIUoSRAhNCIiQiFKEoQRISUlCoMkFVdLd44q9GkNGMLj4vMfBvuq/ccvgtttTeP2m12ioDLS8hn5G9lvsPdaepzXpxmo5ZXlBozld/0dWUgkx3jllwXCNp5e5H0Vt9HNhAotO+CfMrHkvDXjnO3bWdkBeqGtgJri6EkpIhSoL5uttpoVaL9HtIn906tcOYMHyVL2Nlpu629WCG1MQDmud1bH5jC5rtII7p015hXsQuY292X+2WfFTbitFKXMA1e371Oeeo5jmukrErb3ReDqrD1rOreMyDEFsTiBBIjz3LBsu2FGrVLGAkA97IB3MDgqiq39ahTDKdd7WAuiXZ5sw4XE7sJIgxqfJ3beJDWVGkg/PePVLG5JtfAzEhIhclsrtmysAx5h+ma6W027Axzi1xwtLoaMRdAmGxqSptNOS6StoxQofZ6Z/bVhBzjDS0cSd2Lu+GJaG4Lp6mhGJpLszlnnwnT+S8rJYXWu1Or22m5tRzsTWHQMAwtbhO4R4nVdKbHL+yPAfyUt9N4zQsNgaHPLRAxBw1yyAPkusoMyjksKw2GJnQtXvUrFhjdxUiW7ZTApdWFgOt+ZjfwXrZ7bP8tB9VdpqpWuyYmkLwu2nhaWnc4+hz+ZWf1i83UwDI35H6qJsoRClCIRdogJwnCaIjCRCkUkVCFottb4+y2Ku8GHlpYz87+yI8JJ8lvyqd6VL+620CgzuUu9zqEf8QY8SVrGbqW6jiGBNjJOYgf1mk0rpLp2eNSnMZEAk/Nd7dOcm2kNIseHaCcsp1IG9XdsrZQ2gCBk6DpGg3KorysBFVjBJEgD1z91d10WbBRpt4NC453enWTW2akpJQsBQhNCDPIXDdJ9Wrhs7Glwouxl2EkYnjDhaSOUmPHgu6Kqra3pAq1HV7OylTFIPcyXAuecDiJzMNMjcJHFaYxclZ7P3mP/AISTEgkSCd8KNntDaGKnUya45EiMLiM55Hj8E3WmtV7IDN+eGSPkvd9ma+mciXZB7Rnn+9Bz4rX66fjGh9J4fTOUzlEKy9ntu6LqTRUcQ8DMHiOCquhaepd1RM0yYAdIcwndzCjbaJByJA5ZJrabXbXvCg8CSMLpBnKQch7qV3WQjvkE4iGmcyBEOJ47jxiVSl13z1ZaC0EB0zqeWphWhcV/MqtaZzHHd5eqxljpZdzh2zGgBam9LThBheta8QGTK5a89oKYxYnZwch8hvUtMYx6m04aRjc1uLEQDM5QBkNVlXVtY17i0OnBk46ATuVe7RXzTdUa6n2g1hAG+TpkNNVzlG2vZJaSCVuePcMs5F8f26BhGRkvz36GJBWfY76pvBBdBGsnlr7qhDf9ZzgQTPAeisDZLZe21iH2lpo0yQSX5PIjRrNR4mPNTLG4p8sas2kZaDyUoRTphrQBoAAPAKSyyjCITQiolRUyolBotsNofsVmdUABqE4aYOmIiZPIAE+29ULaaxqPc5xkkkuJ1JJkn1K77pevPFXo0QZDGFxH4qh+jR+pV+1mviu2E4Zyptbmrd2PsbatkiIdhyOceHFVI2kco4+qsHZfaBtMATDmgA8ydFPI1glXuUC10g8GC4azrOeas8MgLRWezCs6k8YZDp585C6Ks3Rco3k8kAJoRkklIhRQbArg+kHZVz4tFlpsL8+u1lwgQ+JAkQZOui7xwRC05y6fPlqoObnUqik3WGHDPpm5etjILQ9hxnOSZGLcZGqsu29E9jqVS9uOmCZLGxh/hkdkcs1i3x0ZMYxxsMzqabnTJG9jjoeRyPFW9Oks2re2WZr8RIMGBpMcDz3j0Wt+3YDgqnLQOII9Z+K3lqsNSk4io1zHZgh4LZGkGdVqbXScYDmSNInKM9CcvdaiVjVbPi7nsug2Zf1QmplvkzkFPZTZUVH4sVNkgYGOfk5x0003jQ6bpE2BdnR+w52qoah/u6cspjx+872Uyu+CTXLhb32pq2l4p0A6NGsYC97uZDfgvWh0cXhWH7QNpiJGJ4BncC0Zz4q3rDd1Og3DRY1jeDQBPidT5rIKm9Fu1Os6HrWYmrRb/E8+wCz7J0LvkdbamxOYZTLj5FxCtJCfOs6c5cHR9ZLG4Paw1Kw0qVTiLfyN7rfECea6RCFnakE4RCFAkJwiEESvKtUDWuLsmgEk8ABJPovUrlOkm9eosFQAw+r+yHg6S/8A0gj+JWCoL/vQ2q01qzvvuJA4MGTB5NAWvaUEoptkiF6OmVh3VcbKlhpVYDXDESCMiQCJEeq4GnW6t5Iccj4yrVpXZWbdjWUAS8tJw8iMo8lU9ek5ri14IeDBBBBB4QueHtvP0tfYC+W1WgFxLpzEFo4+asF7gRHmq26MdnHtb1tUENPdB3/iVjin2p5LneKt5QhEIhCgSUKSSDPcEJuRC25EhNEKCL2AiHAEcCJHuse2XdTrU3U6rGOpnVpAjx5HnqslEIKmvzozrUKzX2THVoYsWFhayuyDMAx2uThJkCQV53DtxSs7yKwrktMYnETGYIe2YBB3D0EK3CFze0uwtntuJxHV1zEVWayNMbdHeOvNVuZMq6dpKVpIFNwMgOaRMOB4TvyOXJbaFSlqvm33TVwVmnBiycRiY9oJEtIGeW7UQNIC7e49sgQ0vqMqNdJJE9jXDO/lmOGcxMs0ut9OyQvGx25lZodScHNO8GQvchGUU4TCFAITQgSRCaEESFUPS3e/WWmnQacqTZd+d8GPJoHqrUvW8G2ejVq1DDGNLjzjQDmTA8187W+1utFapVqHtvcXHkSZhbwnOyvMsyW5sVzdfTFSz5vaA2qze12YFQfgdAz3GZ3LUMOS3ez1iqVKb3Wd5p2ii9r2uGXYd2XtPKQ0x4reXRj2tDZ29i5lAOyBY1k/jj24ea2N63RSrljnsb1gI7QAxeBOq4Gz7RVqTA212bvnCKtAhpxg5Owd0mRuhWRdtoFZrHidMwRBnmNxGnkuHTpftlWez4WgDcNNy98EarzFQZ5//VgWq+w3E0kS2MQ3gHQjiMleGO2c85qCjScS0F2vBTUahEpJohBsSFGFIpLbiUJpykikkVJIhQJKE0IPC12NlVjqdVofTcIc1wkEcwqyv7ok6txq2Imo0Sfs73ODhnMU3jvcg71KtRKFdrtTlw7cts1U0xZMNbR5EsO7suaRLT6jTxNn3ReRr08Tm4TllIORAIMtJGnxXjtLspRtzIqgNqDuVWgY2EZjM6iY7PwVU3hdttugk1y99nyY19Mt6t40wuJGOmYiAY7oiYTW+mt77XUmFw2zfSJQqMDQXktABFQg1J0ygdsZa6yu3oVg9rXN0cAR4FQsSQhCIEFCwb5vVlloVa1XuMaTwJOgaOZMDzUiuI6Yr6wUKVnae1UdjcPwM0nxd/sKqcFZl9XtUtld9asZc46bmtHda0cAP6zWM2jMcdy74zUZvL0s7CSAN+k5Ls+jxwa+0N7OKGxvb3iMLuR7pO7ECuNo0iRUfOTAPHNwAIVibD2QGx1KxA6x1R4mBmC1pI9RKxn03g6OzVWYHUqrQWhxLSYkZ9mee7xHgt3dBABjj4blobnsorh2PJ253HhPHwWXZqTmCNXThgaHUCPFcXSx6X3b3Cq2nQDnvqseeyWnA5gGbgRk0l0ar0uu4S1wq2gh9fC0ZTgbA1E953Mjw4rbUqUfmMYjxjnwU1WNkiE0IiMIhNKUGeUJlJbcjSTSRQhCFAJJpIEhCECXlaLO2o1zajWuY4Q5rgCCOBB1XqhBXl/dHTqM1bpPVuzLqDndkmCJY52hgkQTGfktFcW1lqovFG2E03sBlnVw8HFPakwQ4HKMsgrfIWl2k2Ss9vZhtDO0BDajYFRvg6NORkK7blelHaGi6P2jZLcU6ADDiMzpluXldO1FG1YupJLQYk5HxwnMKuLfdVtuerNJvXWSAMbW5QM248PapuH70xnM7lsLLtDSr4TVtNOjaJhtVgL3O07FUEMnLfHCDqDLK1JK7S9Nr7NZXYa73NP+XWLTlMBwZhJ81UW3W277xeGMBZZ2GWMOrjpjfG+NBu5rrbZtrScH2S8gwsMhtenmwwYxCR2XAjMfEGTotjdk6dtx435BzsGHJxZPZfnoCNys45qWOPo0TGem9ZNGgeqqVAMmw2fxPyHtK7jaXYNlKmG2YkunME5u4+crE2j2f+y3fQpnvl4e/wASPeFr5bPi5arZg2zNP79SPJg+p9lYnRvUD7G+m7+8J55gLhtqbMaP2alwotdH4nkuK3OxlSpTY8/ddoeDxkD4SRPIqZdbWd6WBXsbqTH9V3oLgN2JsPjlibmOcrYXRSxDrCNe74Rr/XBaO57a60vDc8A75nuthpGfGHOC6sECAI0yHIcFyjVqSF5G0twudPZbMncImR5QgWgY2N3ubi00A+earD1QsV94NDHvkQMmje4+ntqtdU2loswQ7rBhLnFnbdikNALRzJ9I1RdN0kBOgPoVqKN91KjXNZQrHFMuLBTaAdINQtnLT3WWLdad1JoHDGzJDTeOSCZQtuISTQUCQhCKUoQhQJCEIEhNCCJQnCEVGFxN99F1CpUNey/sq4OINIDqDnb5YQcM56ZZzC7iEiEHz9tReN4Mb9ltAfSpucAWhoDagmYxtycIjTWBOi2NyXr9mc+0AxTpt7UfenIMA3knJWV0iVsN31B+8+m3kJdP/H3VNV7I+vUpUGycdVjezvLiM/IFa74bn27HZraCpbLWx1WRLnPDRo0Odpzyhem195/arY6i2MNGsGzz6thcP1Ej1WPsEwU7bo4tzDXn7wkxJ0kiFrr6s7LPaqrWuc89YHufES+o1rzoTxWONtwukJxqW/q4gts1DCeMjEf90eS3zaDaV2gxFQhjfFzngSDxif0rx2vusOdZK7T+1qgUXkkBo6trMG7LUyuv2ODnNdjA7BwAjME6yD4R6q29ROt1qLlt0URToUn1BPW1qgZ3nEz1YBIAjsjMjJp5rZmrbakuFAU3OES99LstOZBDSS05DMT4bl1DxOuYShRn5ObZclqIDDWYyg3MQDVqE5Ric4NBAz3SvR+yLXkmtXtLidQ1/VtOQHdaNcl0EIhQ207dlLNia51IPeMw6o573TpiOImTkM/qtnRoNYIY1rRwaA0egXrCIVNoQlCmQkoM0oQULbkJQgpIBJSSCKSRUkioEhNEIFCE0IEkmiEBCSlCUIPC1WRlVjmVWh7HCHNcJBC1d3bHWWzvc+lSh5BGIkuLQ4QcOI9kxvW6Qi7cHdXR1Vo1BNp/Yggw0OxECY1yaYOueqzr66P2165qMrOpNcGh7GtmcIDciTwaNQV10IRflWsr7PUalFtGozFTaQRJIdi/exCDJWXZrK2kxrKbQ1jRAA3fU817kJQom0SEoUyEiEVFJSSQJCcIIQRKipqMKKzChCFtzCEIQCSEKASQhFCEIQEIQhAICSEDQkhAIQhAIhCECSQhAihCFFIpIQiiEFCEESooQg//2Q=="/>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59398" name="Picture 6" descr="http://vs3.streamcaster.net/cts_video/news_891_trapezista%20cade%20Ispica.png"/>
          <p:cNvPicPr>
            <a:picLocks noChangeAspect="1" noChangeArrowheads="1"/>
          </p:cNvPicPr>
          <p:nvPr/>
        </p:nvPicPr>
        <p:blipFill>
          <a:blip r:embed="rId2" cstate="print"/>
          <a:srcRect/>
          <a:stretch>
            <a:fillRect/>
          </a:stretch>
        </p:blipFill>
        <p:spPr bwMode="auto">
          <a:xfrm>
            <a:off x="395536" y="332656"/>
            <a:ext cx="5112568" cy="3476548"/>
          </a:xfrm>
          <a:prstGeom prst="rect">
            <a:avLst/>
          </a:prstGeom>
          <a:noFill/>
        </p:spPr>
      </p:pic>
      <p:pic>
        <p:nvPicPr>
          <p:cNvPr id="93186" name="Picture 2" descr="http://1.bp.blogspot.com/-2LjJ8YnaCjc/URLS82jCP1I/AAAAAAAABvk/RSNlJHt_yqE/s1600/buda-asceta.jpg"/>
          <p:cNvPicPr>
            <a:picLocks noChangeAspect="1" noChangeArrowheads="1"/>
          </p:cNvPicPr>
          <p:nvPr/>
        </p:nvPicPr>
        <p:blipFill>
          <a:blip r:embed="rId3" cstate="print"/>
          <a:srcRect/>
          <a:stretch>
            <a:fillRect/>
          </a:stretch>
        </p:blipFill>
        <p:spPr bwMode="auto">
          <a:xfrm>
            <a:off x="5292080" y="2132856"/>
            <a:ext cx="2857500" cy="1971676"/>
          </a:xfrm>
          <a:prstGeom prst="rect">
            <a:avLst/>
          </a:prstGeom>
          <a:noFill/>
        </p:spPr>
      </p:pic>
      <p:sp>
        <p:nvSpPr>
          <p:cNvPr id="12" name="Croce 11"/>
          <p:cNvSpPr/>
          <p:nvPr/>
        </p:nvSpPr>
        <p:spPr>
          <a:xfrm rot="19713423">
            <a:off x="6082335" y="1963136"/>
            <a:ext cx="2880320" cy="2736304"/>
          </a:xfrm>
          <a:prstGeom prst="mathPlus">
            <a:avLst>
              <a:gd name="adj1" fmla="val 751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Disciplina</a:t>
            </a:r>
            <a:endParaRPr lang="it-IT" dirty="0"/>
          </a:p>
        </p:txBody>
      </p:sp>
      <p:sp>
        <p:nvSpPr>
          <p:cNvPr id="3" name="Segnaposto testo 2"/>
          <p:cNvSpPr>
            <a:spLocks noGrp="1"/>
          </p:cNvSpPr>
          <p:nvPr>
            <p:ph type="body" idx="1"/>
          </p:nvPr>
        </p:nvSpPr>
        <p:spPr/>
        <p:txBody>
          <a:bodyPr>
            <a:normAutofit fontScale="92500"/>
          </a:bodyPr>
          <a:lstStyle/>
          <a:p>
            <a:r>
              <a:rPr lang="it-IT" dirty="0" smtClean="0"/>
              <a:t>Da “</a:t>
            </a:r>
            <a:r>
              <a:rPr lang="it-IT" dirty="0" err="1" smtClean="0"/>
              <a:t>discipulus</a:t>
            </a:r>
            <a:r>
              <a:rPr lang="it-IT" dirty="0" smtClean="0"/>
              <a:t>”, discepolo</a:t>
            </a:r>
          </a:p>
          <a:p>
            <a:endParaRPr lang="it-IT" dirty="0" smtClean="0"/>
          </a:p>
          <a:p>
            <a:r>
              <a:rPr lang="it-IT" dirty="0" smtClean="0"/>
              <a:t>Sta ad indicare il modo di essere e di agire del discepolo, di colui che segue il Signore e impara un po’ alla volta l’arte e la fatica del discepolato</a:t>
            </a:r>
            <a:endParaRPr lang="it-IT" dirty="0"/>
          </a:p>
        </p:txBody>
      </p:sp>
      <p:pic>
        <p:nvPicPr>
          <p:cNvPr id="95234" name="Picture 2" descr="http://www.madonnadelcolle.it/phpblog/uploads/blog_article/200809240842_04-Duccio_apostoli.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067944" y="3761656"/>
            <a:ext cx="4543885" cy="3096344"/>
          </a:xfrm>
          <a:prstGeom prst="rect">
            <a:avLst/>
          </a:prstGeom>
          <a:noFill/>
        </p:spPr>
      </p:pic>
      <p:pic>
        <p:nvPicPr>
          <p:cNvPr id="95236" name="Picture 4" descr="http://4.bp.blogspot.com/_gpKdcX2UqkA/TCJ0uAgfRDI/AAAAAAAAB8c/kP7_0JrlINI/s1600/tenerezza+di+cristo.jpg"/>
          <p:cNvPicPr>
            <a:picLocks noChangeAspect="1" noChangeArrowheads="1"/>
          </p:cNvPicPr>
          <p:nvPr/>
        </p:nvPicPr>
        <p:blipFill>
          <a:blip r:embed="rId3" cstate="print"/>
          <a:srcRect/>
          <a:stretch>
            <a:fillRect/>
          </a:stretch>
        </p:blipFill>
        <p:spPr bwMode="auto">
          <a:xfrm>
            <a:off x="5796136" y="476672"/>
            <a:ext cx="2962275" cy="3810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210" name="Picture 2" descr="http://t2.gstatic.com/images?q=tbn:ANd9GcRlltTu5DA881DemxqQNEAyyUZb3wyE6r4iWiPYQkMGwmepD5UO"/>
          <p:cNvPicPr>
            <a:picLocks noChangeAspect="1" noChangeArrowheads="1"/>
          </p:cNvPicPr>
          <p:nvPr/>
        </p:nvPicPr>
        <p:blipFill>
          <a:blip r:embed="rId2" cstate="print"/>
          <a:srcRect/>
          <a:stretch>
            <a:fillRect/>
          </a:stretch>
        </p:blipFill>
        <p:spPr bwMode="auto">
          <a:xfrm>
            <a:off x="251520" y="3284984"/>
            <a:ext cx="4514850" cy="3209926"/>
          </a:xfrm>
          <a:prstGeom prst="rect">
            <a:avLst/>
          </a:prstGeom>
          <a:noFill/>
        </p:spPr>
      </p:pic>
      <p:sp>
        <p:nvSpPr>
          <p:cNvPr id="7" name="Rettangolo 6"/>
          <p:cNvSpPr/>
          <p:nvPr/>
        </p:nvSpPr>
        <p:spPr>
          <a:xfrm>
            <a:off x="1763688" y="188640"/>
            <a:ext cx="7141699" cy="584775"/>
          </a:xfrm>
          <a:prstGeom prst="rect">
            <a:avLst/>
          </a:prstGeom>
          <a:noFill/>
        </p:spPr>
        <p:txBody>
          <a:bodyPr wrap="none" lIns="91440" tIns="45720" rIns="91440" bIns="45720">
            <a:spAutoFit/>
          </a:bodyPr>
          <a:lstStyle/>
          <a:p>
            <a:pPr algn="ctr"/>
            <a:r>
              <a:rPr lang="it-IT" sz="32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Si può vincere senza allenamento?</a:t>
            </a:r>
            <a:endParaRPr lang="it-IT" sz="32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pic>
        <p:nvPicPr>
          <p:cNvPr id="94212" name="Picture 4" descr="http://www.marieclaire.it/var/marieclaire/storage/images/bellezza/bootcamp-allenarsi-come-marines/allenarsi-come-i-marines-un-fitness-chiamato-bootcamp/15054703-1-ita-IT/Allenarsi-come-i-marines-un-fitness-chiamato-bootcamp_main_image_objec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39372" y="908721"/>
            <a:ext cx="4884437" cy="3384376"/>
          </a:xfrm>
          <a:prstGeom prst="rect">
            <a:avLst/>
          </a:prstGeom>
          <a:noFill/>
        </p:spPr>
      </p:pic>
      <p:pic>
        <p:nvPicPr>
          <p:cNvPr id="94214" name="Picture 6" descr="http://www.forzaroma.info/wp-content/uploads/images/stories/Italiane/Milan/milanallenamento.jpg"/>
          <p:cNvPicPr>
            <a:picLocks noChangeAspect="1" noChangeArrowheads="1"/>
          </p:cNvPicPr>
          <p:nvPr/>
        </p:nvPicPr>
        <p:blipFill>
          <a:blip r:embed="rId4" cstate="print"/>
          <a:srcRect/>
          <a:stretch>
            <a:fillRect/>
          </a:stretch>
        </p:blipFill>
        <p:spPr bwMode="auto">
          <a:xfrm>
            <a:off x="4067944" y="3789040"/>
            <a:ext cx="3762375" cy="2609851"/>
          </a:xfrm>
          <a:prstGeom prst="rect">
            <a:avLst/>
          </a:prstGeom>
          <a:noFill/>
        </p:spPr>
      </p:pic>
      <p:pic>
        <p:nvPicPr>
          <p:cNvPr id="94216" name="Picture 8" descr="http://www.sdamy.com/images/pesi_donne_body_building_allenamento.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396552" y="764704"/>
            <a:ext cx="3048000" cy="3876676"/>
          </a:xfrm>
          <a:prstGeom prst="rect">
            <a:avLst/>
          </a:prstGeom>
          <a:noFill/>
        </p:spPr>
      </p:pic>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Verve">
  <a:themeElements>
    <a:clrScheme name="Personalizzato 1">
      <a:dk1>
        <a:srgbClr val="00192E"/>
      </a:dk1>
      <a:lt1>
        <a:sysClr val="window" lastClr="FFFFFF"/>
      </a:lt1>
      <a:dk2>
        <a:srgbClr val="4E5B6F"/>
      </a:dk2>
      <a:lt2>
        <a:srgbClr val="D6ECFF"/>
      </a:lt2>
      <a:accent1>
        <a:srgbClr val="7FD13B"/>
      </a:accent1>
      <a:accent2>
        <a:srgbClr val="C00000"/>
      </a:accent2>
      <a:accent3>
        <a:srgbClr val="FEB80A"/>
      </a:accent3>
      <a:accent4>
        <a:srgbClr val="00ADDC"/>
      </a:accent4>
      <a:accent5>
        <a:srgbClr val="738AC8"/>
      </a:accent5>
      <a:accent6>
        <a:srgbClr val="1AB39F"/>
      </a:accent6>
      <a:hlink>
        <a:srgbClr val="EB8803"/>
      </a:hlink>
      <a:folHlink>
        <a:srgbClr val="5F77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299</TotalTime>
  <Words>2521</Words>
  <Application>Microsoft Macintosh PowerPoint</Application>
  <PresentationFormat>Presentazione su schermo (4:3)</PresentationFormat>
  <Paragraphs>164</Paragraphs>
  <Slides>35</Slides>
  <Notes>2</Notes>
  <HiddenSlides>0</HiddenSlides>
  <MMClips>0</MMClips>
  <ScaleCrop>false</ScaleCrop>
  <HeadingPairs>
    <vt:vector size="4" baseType="variant">
      <vt:variant>
        <vt:lpstr>Tema</vt:lpstr>
      </vt:variant>
      <vt:variant>
        <vt:i4>4</vt:i4>
      </vt:variant>
      <vt:variant>
        <vt:lpstr>Titoli diapositive</vt:lpstr>
      </vt:variant>
      <vt:variant>
        <vt:i4>35</vt:i4>
      </vt:variant>
    </vt:vector>
  </HeadingPairs>
  <TitlesOfParts>
    <vt:vector size="39" baseType="lpstr">
      <vt:lpstr>Tema di Office</vt:lpstr>
      <vt:lpstr>Verve</vt:lpstr>
      <vt:lpstr>1_Tema di Office</vt:lpstr>
      <vt:lpstr>2_Tema di Office</vt:lpstr>
      <vt:lpstr>Il cammino dell’uomo nuovo</vt:lpstr>
      <vt:lpstr>Presentazione di PowerPoint</vt:lpstr>
      <vt:lpstr>Presentazione di PowerPoint</vt:lpstr>
      <vt:lpstr>Presentazione di PowerPoint</vt:lpstr>
      <vt:lpstr>Presentazione di PowerPoint</vt:lpstr>
      <vt:lpstr>L’arte della vita,  luogo in cui il Signore  educa i nostri sensi (ascesi  e disciplina)  </vt:lpstr>
      <vt:lpstr>ASCETA = acrobata dell’esistenza,  Non chi rinuncia!  Ma chi è abile, chi domina le passioni  ma tuttavia non si astiene dal piacere,  colui che è padrone di sé, danzando in mezzo ai piaceri e ai dolori …</vt:lpstr>
      <vt:lpstr>Disciplina</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Sandra</dc:creator>
  <cp:lastModifiedBy>Agire</cp:lastModifiedBy>
  <cp:revision>5</cp:revision>
  <dcterms:created xsi:type="dcterms:W3CDTF">2013-01-30T14:49:44Z</dcterms:created>
  <dcterms:modified xsi:type="dcterms:W3CDTF">2016-11-30T10:40:37Z</dcterms:modified>
</cp:coreProperties>
</file>